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60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6" r:id="rId25"/>
    <p:sldId id="297" r:id="rId26"/>
    <p:sldId id="281" r:id="rId27"/>
    <p:sldId id="282" r:id="rId28"/>
    <p:sldId id="283" r:id="rId29"/>
    <p:sldId id="284" r:id="rId30"/>
    <p:sldId id="285" r:id="rId31"/>
    <p:sldId id="286" r:id="rId32"/>
    <p:sldId id="308" r:id="rId33"/>
    <p:sldId id="258" r:id="rId34"/>
    <p:sldId id="309" r:id="rId35"/>
    <p:sldId id="287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A01DF-72FC-44AC-AB17-13BCF95A9755}" type="datetimeFigureOut">
              <a:rPr lang="ru-RU" smtClean="0"/>
              <a:t>13.10.2019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FA1A4-2707-4A4B-9F25-788133E726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8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456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4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57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007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96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382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08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85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43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A1A4-2707-4A4B-9F25-788133E726C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1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93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66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78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14602"/>
            <a:ext cx="8636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chemeClr val="tx1"/>
                </a:solidFill>
                <a:latin typeface="+mn-lt"/>
                <a:cs typeface="Neo Sans Intel"/>
              </a:defRPr>
            </a:lvl1pPr>
          </a:lstStyle>
          <a:p>
            <a:r>
              <a:rPr lang="en-US" dirty="0"/>
              <a:t>Click To Edit Section Divider title Style</a:t>
            </a:r>
          </a:p>
        </p:txBody>
      </p:sp>
      <p:pic>
        <p:nvPicPr>
          <p:cNvPr id="4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359" y="6049962"/>
            <a:ext cx="1138082" cy="8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972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1770" y="2387602"/>
            <a:ext cx="8636000" cy="1362075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000" b="0" i="0" cap="none">
                <a:solidFill>
                  <a:schemeClr val="tx1"/>
                </a:solidFill>
                <a:latin typeface="+mn-lt"/>
                <a:cs typeface="Neo Sans Inte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4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1"/>
          <a:stretch/>
        </p:blipFill>
        <p:spPr bwMode="auto">
          <a:xfrm>
            <a:off x="8752759" y="4124704"/>
            <a:ext cx="2615488" cy="15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516" y="4238055"/>
            <a:ext cx="2999507" cy="15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101603" y="4124704"/>
            <a:ext cx="5692812" cy="16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0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87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6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02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Rectangle 9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1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89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5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7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03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55921" y="11943418"/>
            <a:ext cx="526537" cy="70083"/>
          </a:xfrm>
          <a:prstGeom prst="rect">
            <a:avLst/>
          </a:prstGeom>
        </p:spPr>
        <p:txBody>
          <a:bodyPr/>
          <a:lstStyle/>
          <a:p>
            <a:fld id="{F2006F50-065C-4058-9F2A-8D437AC01EA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7486650" y="6008307"/>
            <a:ext cx="4705350" cy="84969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lide Number Placeholder 10"/>
          <p:cNvSpPr txBox="1">
            <a:spLocks/>
          </p:cNvSpPr>
          <p:nvPr userDrawn="1"/>
        </p:nvSpPr>
        <p:spPr>
          <a:xfrm>
            <a:off x="5842233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8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7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9697" y="6356349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MIPT-V 2019</a:t>
            </a:r>
            <a:endParaRPr lang="ru-RU" dirty="0"/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66"/>
          <a:stretch/>
        </p:blipFill>
        <p:spPr bwMode="auto">
          <a:xfrm>
            <a:off x="11013359" y="6049962"/>
            <a:ext cx="1138082" cy="6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5731094" y="6356350"/>
            <a:ext cx="717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CE3E0-9309-4F17-BE42-13A2CF044015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32" name="Picture 8" descr="https://encrypted-tbn0.gstatic.com/images?q=tbn:ANd9GcTmWQS6TdHj9jmNNqS5ifHrO8HB-039iLHlxlwNd8S8YUDym2FD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72" y="6090857"/>
            <a:ext cx="1391187" cy="7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mipt logo"/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b="29103"/>
          <a:stretch/>
        </p:blipFill>
        <p:spPr bwMode="auto">
          <a:xfrm>
            <a:off x="7432499" y="6017004"/>
            <a:ext cx="271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3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audio" Target="../media/media16.m4a"/><Relationship Id="rId7" Type="http://schemas.openxmlformats.org/officeDocument/2006/relationships/image" Target="../media/image100.png"/><Relationship Id="rId12" Type="http://schemas.openxmlformats.org/officeDocument/2006/relationships/image" Target="../media/image4.png"/><Relationship Id="rId2" Type="http://schemas.microsoft.com/office/2007/relationships/media" Target="../media/media16.m4a"/><Relationship Id="rId1" Type="http://schemas.openxmlformats.org/officeDocument/2006/relationships/tags" Target="../tags/tag14.xml"/><Relationship Id="rId6" Type="http://schemas.openxmlformats.org/officeDocument/2006/relationships/image" Target="../media/image6.png"/><Relationship Id="rId11" Type="http://schemas.openxmlformats.org/officeDocument/2006/relationships/image" Target="../media/image140.png"/><Relationship Id="rId5" Type="http://schemas.openxmlformats.org/officeDocument/2006/relationships/image" Target="../media/image5.png"/><Relationship Id="rId10" Type="http://schemas.openxmlformats.org/officeDocument/2006/relationships/image" Target="../media/image1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4.png"/><Relationship Id="rId2" Type="http://schemas.microsoft.com/office/2007/relationships/media" Target="../media/media18.m4a"/><Relationship Id="rId1" Type="http://schemas.openxmlformats.org/officeDocument/2006/relationships/tags" Target="../tags/tag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9.m4a"/><Relationship Id="rId7" Type="http://schemas.openxmlformats.org/officeDocument/2006/relationships/image" Target="../media/image11.png"/><Relationship Id="rId2" Type="http://schemas.microsoft.com/office/2007/relationships/media" Target="../media/media19.m4a"/><Relationship Id="rId1" Type="http://schemas.openxmlformats.org/officeDocument/2006/relationships/tags" Target="../tags/tag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audio" Target="../media/media27.m4a"/><Relationship Id="rId7" Type="http://schemas.openxmlformats.org/officeDocument/2006/relationships/image" Target="../media/image120.png"/><Relationship Id="rId2" Type="http://schemas.microsoft.com/office/2007/relationships/media" Target="../media/media27.m4a"/><Relationship Id="rId1" Type="http://schemas.openxmlformats.org/officeDocument/2006/relationships/tags" Target="../tags/tag23.xml"/><Relationship Id="rId6" Type="http://schemas.openxmlformats.org/officeDocument/2006/relationships/image" Target="../media/image110.png"/><Relationship Id="rId5" Type="http://schemas.openxmlformats.org/officeDocument/2006/relationships/image" Target="../media/image5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audio" Target="../media/media28.m4a"/><Relationship Id="rId7" Type="http://schemas.openxmlformats.org/officeDocument/2006/relationships/image" Target="../media/image110.png"/><Relationship Id="rId12" Type="http://schemas.openxmlformats.org/officeDocument/2006/relationships/image" Target="../media/image4.png"/><Relationship Id="rId2" Type="http://schemas.microsoft.com/office/2007/relationships/media" Target="../media/media28.m4a"/><Relationship Id="rId1" Type="http://schemas.openxmlformats.org/officeDocument/2006/relationships/tags" Target="../tags/tag24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26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2" Type="http://schemas.microsoft.com/office/2007/relationships/media" Target="../media/media32.m4a"/><Relationship Id="rId1" Type="http://schemas.openxmlformats.org/officeDocument/2006/relationships/tags" Target="../tags/tag2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inst.eecs.berkeley.edu/~cs152/sp12/lectures/L01-Intro.pdf" TargetMode="External"/><Relationship Id="rId2" Type="http://schemas.openxmlformats.org/officeDocument/2006/relationships/hyperlink" Target="http://www.eecs.berkeley.edu/~krst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ce.lsu.edu/ee4720/2012/lsli01.pdf" TargetMode="External"/><Relationship Id="rId4" Type="http://schemas.openxmlformats.org/officeDocument/2006/relationships/hyperlink" Target="http://www.ece.lsu.edu/koppe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ib.mipt.ru/book/266081/" TargetMode="External"/><Relationship Id="rId2" Type="http://schemas.openxmlformats.org/officeDocument/2006/relationships/hyperlink" Target="http://lib.mipt.ru/book/267604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Layers of Computer Architecture.</a:t>
            </a:r>
            <a:br>
              <a:rPr lang="en-US" sz="3600" dirty="0"/>
            </a:br>
            <a:r>
              <a:rPr lang="en-US" sz="3600" dirty="0"/>
              <a:t>ISA and </a:t>
            </a:r>
            <a:r>
              <a:rPr lang="en-US" sz="3600" dirty="0" err="1"/>
              <a:t>uArch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i="1" dirty="0">
                <a:latin typeface="+mj-lt"/>
              </a:rPr>
              <a:t>Kirill</a:t>
            </a:r>
            <a:r>
              <a:rPr lang="ru-RU" i="1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Korolev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i="1" dirty="0">
                <a:latin typeface="+mj-lt"/>
              </a:rPr>
              <a:t>16 September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</a:t>
            </a:fld>
            <a:endParaRPr lang="ru-RU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4ABE72-DDB7-40CD-B8BE-FFE8E9291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7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24"/>
    </mc:Choice>
    <mc:Fallback xmlns="">
      <p:transition spd="slow" advTm="68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7: Circuits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Structure and operation of base hardware elements: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transistors, electricity effects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10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5582036"/>
            <a:ext cx="5633885" cy="55735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446415" y="5181757"/>
            <a:ext cx="934348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Transistors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464970" y="5184643"/>
            <a:ext cx="90821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Voltage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3322924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57393" y="5184643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Current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ACBC87-C225-4405-8F3C-D158F3044E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2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22"/>
    </mc:Choice>
    <mc:Fallback xmlns="">
      <p:transition spd="slow" advTm="89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8: Physics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Low level physics effects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11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1937857" y="5646968"/>
            <a:ext cx="1477095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Semiconductor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499159" y="5649854"/>
            <a:ext cx="90821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Electron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1"/>
            <a:ext cx="5633885" cy="381804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91582" y="5649854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Diffusion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7E7016-69A8-4848-B822-256D2BCEE6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48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21"/>
    </mc:Choice>
    <mc:Fallback xmlns="">
      <p:transition spd="slow" advTm="26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Layers of Abstraction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12</a:t>
            </a:fld>
            <a:endParaRPr lang="ru-RU"/>
          </a:p>
        </p:txBody>
      </p:sp>
      <p:sp>
        <p:nvSpPr>
          <p:cNvPr id="4" name="Rounded Rectangle 3"/>
          <p:cNvSpPr/>
          <p:nvPr/>
        </p:nvSpPr>
        <p:spPr bwMode="auto">
          <a:xfrm>
            <a:off x="853824" y="1428756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853824" y="1975542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853824" y="2522328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853824" y="3069114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53824" y="3615900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853824" y="4162686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53824" y="4709472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853824" y="5256258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853824" y="5803043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23" name="Right Brace 22"/>
          <p:cNvSpPr/>
          <p:nvPr/>
        </p:nvSpPr>
        <p:spPr bwMode="auto">
          <a:xfrm>
            <a:off x="5608516" y="4162687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24" name="Right Brace 23"/>
          <p:cNvSpPr/>
          <p:nvPr/>
        </p:nvSpPr>
        <p:spPr bwMode="auto">
          <a:xfrm>
            <a:off x="5635408" y="1451680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04352" y="4932362"/>
            <a:ext cx="145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Hardware</a:t>
            </a:r>
            <a:r>
              <a:rPr lang="en-US" sz="1600" dirty="0">
                <a:latin typeface="+mj-lt"/>
              </a:rPr>
              <a:t> (HW)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62455" y="2205457"/>
            <a:ext cx="14343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+mj-lt"/>
              </a:rPr>
              <a:t>Software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(SW)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53824" y="1432466"/>
            <a:ext cx="4632576" cy="2164222"/>
            <a:chOff x="2390180" y="1192303"/>
            <a:chExt cx="4632576" cy="2164222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390180" y="1192303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2390180" y="1739089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390180" y="2285875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90180" y="2832661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Operating System</a:t>
              </a: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853824" y="3615900"/>
            <a:ext cx="4632576" cy="523864"/>
          </a:xfrm>
          <a:prstGeom prst="roundRect">
            <a:avLst/>
          </a:prstGeom>
          <a:solidFill>
            <a:srgbClr val="C00000"/>
          </a:solidFill>
          <a:ln>
            <a:solidFill>
              <a:srgbClr val="FF3300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53824" y="4160367"/>
            <a:ext cx="4632576" cy="2164221"/>
            <a:chOff x="2390180" y="3926233"/>
            <a:chExt cx="4632576" cy="2164221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2390180" y="3926233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390180" y="4473019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Gates/Register-Transfer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90180" y="5019805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90180" y="5566590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200" dirty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801410" y="3622970"/>
            <a:ext cx="128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37021"/>
                </a:solidFill>
                <a:latin typeface="+mj-lt"/>
              </a:rPr>
              <a:t>HW/SW interface</a:t>
            </a:r>
            <a:endParaRPr lang="en-US" dirty="0">
              <a:solidFill>
                <a:srgbClr val="F37021"/>
              </a:solidFill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5608517" y="3877832"/>
            <a:ext cx="334043" cy="0"/>
          </a:xfrm>
          <a:prstGeom prst="straightConnector1">
            <a:avLst/>
          </a:prstGeom>
          <a:ln>
            <a:solidFill>
              <a:srgbClr val="FF3300"/>
            </a:solidFill>
            <a:headEnd type="none" w="sm" len="sm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 bwMode="auto">
          <a:xfrm>
            <a:off x="7242152" y="1429355"/>
            <a:ext cx="296149" cy="3202254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3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1" kern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69923" y="2605598"/>
            <a:ext cx="14343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Computer Science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61922"/>
                </a:solidFill>
                <a:latin typeface="+mj-lt"/>
              </a:rPr>
              <a:t>(CS)</a:t>
            </a:r>
          </a:p>
        </p:txBody>
      </p:sp>
      <p:sp>
        <p:nvSpPr>
          <p:cNvPr id="37" name="Right Brace 36"/>
          <p:cNvSpPr/>
          <p:nvPr/>
        </p:nvSpPr>
        <p:spPr bwMode="auto">
          <a:xfrm>
            <a:off x="7240854" y="4708742"/>
            <a:ext cx="321860" cy="1617435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1" kern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52471" y="5025016"/>
            <a:ext cx="16479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  <a:latin typeface="+mj-lt"/>
              </a:rPr>
              <a:t>Electrical Engineering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61922"/>
                </a:solidFill>
                <a:latin typeface="+mj-lt"/>
              </a:rPr>
              <a:t>(EE)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C23C964-42EC-428D-8E4C-0E3EA03364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1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59"/>
    </mc:Choice>
    <mc:Fallback xmlns="">
      <p:transition spd="slow" advTm="10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9" grpId="0" animBg="1"/>
      <p:bldP spid="10" grpId="0" animBg="1"/>
      <p:bldP spid="11" grpId="0" animBg="1"/>
      <p:bldP spid="23" grpId="0" animBg="1"/>
      <p:bldP spid="24" grpId="0" animBg="1"/>
      <p:bldP spid="25" grpId="0"/>
      <p:bldP spid="26" grpId="0"/>
      <p:bldP spid="32" grpId="0" animBg="1"/>
      <p:bldP spid="33" grpId="0"/>
      <p:bldP spid="34" grpId="0" animBg="1"/>
      <p:bldP spid="36" grpId="0"/>
      <p:bldP spid="37" grpId="0" animBg="1"/>
      <p:bldP spid="38" grpId="0"/>
    </p:bld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focus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focus our attention mostly on the </a:t>
            </a:r>
            <a:r>
              <a:rPr lang="en-US" dirty="0">
                <a:solidFill>
                  <a:schemeClr val="accent1"/>
                </a:solidFill>
              </a:rPr>
              <a:t>microarchitecture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but also look through the ISA and the HW levels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13</a:t>
            </a:fld>
            <a:endParaRPr lang="ru-RU"/>
          </a:p>
        </p:txBody>
      </p:sp>
      <p:sp>
        <p:nvSpPr>
          <p:cNvPr id="8" name="Rounded Rectangle 7"/>
          <p:cNvSpPr/>
          <p:nvPr/>
        </p:nvSpPr>
        <p:spPr bwMode="auto">
          <a:xfrm>
            <a:off x="3824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824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824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24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824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2200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799568" y="4304464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16200000">
            <a:off x="8073030" y="5046902"/>
            <a:ext cx="1499429" cy="512306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 rot="10800000">
            <a:off x="3812414" y="2772232"/>
            <a:ext cx="4736759" cy="10016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 rot="16200000" flipH="1">
            <a:off x="8493666" y="2913079"/>
            <a:ext cx="658399" cy="512064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1236" y="3708813"/>
            <a:ext cx="164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most focus is here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2CBE19C-3118-4C26-92DD-24363B6C63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8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33"/>
    </mc:Choice>
    <mc:Fallback xmlns="">
      <p:transition spd="slow" advTm="10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3" grpId="0" build="p"/>
      <p:bldP spid="8" grpId="0" animBg="1"/>
      <p:bldP spid="12" grpId="0" animBg="1"/>
      <p:bldP spid="9" grpId="0" animBg="1"/>
      <p:bldP spid="10" grpId="0" animBg="1"/>
      <p:bldP spid="11" grpId="0" animBg="1"/>
      <p:bldP spid="34" grpId="0" animBg="1"/>
      <p:bldP spid="36" grpId="0" animBg="1"/>
      <p:bldP spid="37" grpId="0" animBg="1"/>
      <p:bldP spid="38" grpId="0" animBg="1"/>
      <p:bldP spid="3" grpId="0"/>
    </p:bld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Performance, Power, Cost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1603" y="6553200"/>
            <a:ext cx="554567" cy="304800"/>
          </a:xfrm>
        </p:spPr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14</a:t>
            </a:fld>
            <a:endParaRPr lang="en-US" altLang="ja-JP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B3764D7-02FF-4FDC-BE46-2EF1154DB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55859"/>
      </p:ext>
    </p:extLst>
  </p:cSld>
  <p:clrMapOvr>
    <a:masterClrMapping/>
  </p:clrMapOvr>
  <p:transition advTm="185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Design Tradeoffs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79552"/>
            <a:ext cx="10515600" cy="1501131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250" dirty="0"/>
              <a:t>All three are very important</a:t>
            </a:r>
          </a:p>
          <a:p>
            <a:pPr marL="342900" indent="-342900"/>
            <a:r>
              <a:rPr lang="en-US" sz="2250" dirty="0"/>
              <a:t>It is extremely hard to create a feature that improves all factors</a:t>
            </a:r>
          </a:p>
          <a:p>
            <a:pPr marL="342900" indent="-342900"/>
            <a:r>
              <a:rPr lang="en-US" sz="2250" dirty="0"/>
              <a:t>Different products (mobile, desktop, etc.) require different balance</a:t>
            </a:r>
            <a:endParaRPr lang="ru-RU" sz="22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15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198863" y="1725350"/>
            <a:ext cx="1794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Performance</a:t>
            </a:r>
          </a:p>
          <a:p>
            <a:pPr algn="ctr"/>
            <a:r>
              <a:rPr lang="en-US" dirty="0">
                <a:latin typeface="+mj-lt"/>
              </a:rPr>
              <a:t>(speed)</a:t>
            </a:r>
            <a:endParaRPr lang="ru-RU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0633" y="3242586"/>
            <a:ext cx="2248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Cost</a:t>
            </a:r>
          </a:p>
          <a:p>
            <a:pPr algn="ctr"/>
            <a:r>
              <a:rPr lang="en-US" dirty="0">
                <a:latin typeface="+mj-lt"/>
              </a:rPr>
              <a:t>(complexity,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area)</a:t>
            </a:r>
            <a:endParaRPr lang="ru-RU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7210" y="3242588"/>
            <a:ext cx="2248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Power</a:t>
            </a:r>
          </a:p>
          <a:p>
            <a:pPr algn="ctr"/>
            <a:r>
              <a:rPr lang="en-US" dirty="0">
                <a:latin typeface="+mj-lt"/>
              </a:rPr>
              <a:t>(energy consumption and dissipation)</a:t>
            </a:r>
            <a:endParaRPr lang="ru-RU" dirty="0">
              <a:latin typeface="+mj-lt"/>
            </a:endParaRPr>
          </a:p>
        </p:txBody>
      </p:sp>
      <p:sp>
        <p:nvSpPr>
          <p:cNvPr id="20" name="Up-Down Arrow 19"/>
          <p:cNvSpPr/>
          <p:nvPr/>
        </p:nvSpPr>
        <p:spPr>
          <a:xfrm rot="19153632">
            <a:off x="6725870" y="2373921"/>
            <a:ext cx="274320" cy="977265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Up-Down Arrow 20"/>
          <p:cNvSpPr/>
          <p:nvPr/>
        </p:nvSpPr>
        <p:spPr>
          <a:xfrm rot="2446368" flipH="1">
            <a:off x="5159918" y="2345858"/>
            <a:ext cx="274320" cy="977265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Up-Down Arrow 21"/>
          <p:cNvSpPr/>
          <p:nvPr/>
        </p:nvSpPr>
        <p:spPr>
          <a:xfrm rot="5400000" flipH="1">
            <a:off x="5958840" y="3142040"/>
            <a:ext cx="274320" cy="1033029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909A9B0-1E2A-4F7E-9F94-66B1D409DF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00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59"/>
    </mc:Choice>
    <mc:Fallback xmlns="">
      <p:transition spd="slow" advTm="188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uiExpand="1" build="p"/>
      <p:bldP spid="7" grpId="0" uiExpand="1"/>
      <p:bldP spid="8" grpId="0" uiExpand="1"/>
      <p:bldP spid="9" grpId="0" uiExpand="1"/>
      <p:bldP spid="20" grpId="0" uiExpand="1" animBg="1"/>
      <p:bldP spid="21" grpId="0" uiExpand="1" animBg="1"/>
      <p:bldP spid="22" grpId="0" uiExpand="1" animBg="1"/>
    </p:bld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1" y="2774770"/>
            <a:ext cx="1710077" cy="919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549" y="2594203"/>
            <a:ext cx="2363929" cy="121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latin typeface="+mj-lt"/>
              </a:rPr>
              <a:t>What does performance depend on?</a:t>
            </a:r>
            <a:endParaRPr lang="ru-RU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80907" y="2920624"/>
                <a:ext cx="2421138" cy="598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543" y="2751163"/>
                <a:ext cx="3228184" cy="7975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82377" y="2884096"/>
                <a:ext cx="2187907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00" y="2702461"/>
                <a:ext cx="2837700" cy="8486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21539" y="2899193"/>
                <a:ext cx="2589068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𝑃𝑒𝑟𝑓𝑜𝑟𝑚𝑎𝑛𝑐𝑒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9" y="2899193"/>
                <a:ext cx="2589068" cy="6127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093957" y="3878866"/>
                <a:ext cx="2516651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𝐶𝑦𝑐𝑙𝑒𝑠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1" y="4028820"/>
                <a:ext cx="3273140" cy="490840"/>
              </a:xfrm>
              <a:prstGeom prst="rect">
                <a:avLst/>
              </a:prstGeom>
              <a:blipFill rotWithShape="0"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437234" y="3878866"/>
                <a:ext cx="250478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𝑖𝑛𝑠𝑡𝑟𝑠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12" y="4028820"/>
                <a:ext cx="3260188" cy="490840"/>
              </a:xfrm>
              <a:prstGeom prst="rect">
                <a:avLst/>
              </a:prstGeom>
              <a:blipFill rotWithShape="0">
                <a:blip r:embed="rId11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Callout 1 (No Border) 22"/>
          <p:cNvSpPr/>
          <p:nvPr/>
        </p:nvSpPr>
        <p:spPr>
          <a:xfrm>
            <a:off x="7776355" y="4164397"/>
            <a:ext cx="2431270" cy="451049"/>
          </a:xfrm>
          <a:prstGeom prst="callout1">
            <a:avLst>
              <a:gd name="adj1" fmla="val 136"/>
              <a:gd name="adj2" fmla="val 29689"/>
              <a:gd name="adj3" fmla="val -99708"/>
              <a:gd name="adj4" fmla="val 112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3"/>
                </a:solidFill>
                <a:latin typeface="+mj-lt"/>
              </a:rPr>
              <a:t>Golden rule of CS</a:t>
            </a:r>
            <a:endParaRPr lang="ru-RU" sz="21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5374A5-5C31-4515-AC59-3FD9FF5E9C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99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702"/>
    </mc:Choice>
    <mc:Fallback xmlns="">
      <p:transition spd="slow" advTm="236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8" grpId="0"/>
      <p:bldP spid="10" grpId="0"/>
      <p:bldP spid="12" grpId="0"/>
      <p:bldP spid="19" grpId="0"/>
      <p:bldP spid="20" grpId="0"/>
      <p:bldP spid="23" grpId="0" animBg="1"/>
    </p:bld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Performance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latin typeface="+mj-lt"/>
              </a:rPr>
              <a:t>How can we increase it?</a:t>
            </a:r>
            <a:endParaRPr lang="ru-RU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-212695" y="2658390"/>
                <a:ext cx="10961914" cy="1478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𝑃𝑒𝑟𝑓𝑜𝑟𝑚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</m:den>
                      </m:f>
                      <m:r>
                        <a:rPr lang="en-US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4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695" y="2658390"/>
                <a:ext cx="10961914" cy="14788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 Callout 1 (No Border) 13"/>
          <p:cNvSpPr/>
          <p:nvPr/>
        </p:nvSpPr>
        <p:spPr>
          <a:xfrm>
            <a:off x="4572608" y="4739561"/>
            <a:ext cx="2779733" cy="451049"/>
          </a:xfrm>
          <a:prstGeom prst="callout1">
            <a:avLst>
              <a:gd name="adj1" fmla="val -11150"/>
              <a:gd name="adj2" fmla="val 52183"/>
              <a:gd name="adj3" fmla="val -114673"/>
              <a:gd name="adj4" fmla="val 52171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SW: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algorithms, optimizations, ISA, etc.</a:t>
            </a:r>
            <a:endParaRPr lang="ru-RU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Line Callout 1 (No Border) 14"/>
          <p:cNvSpPr/>
          <p:nvPr/>
        </p:nvSpPr>
        <p:spPr>
          <a:xfrm>
            <a:off x="7670652" y="5368788"/>
            <a:ext cx="2779733" cy="451049"/>
          </a:xfrm>
          <a:prstGeom prst="callout1">
            <a:avLst>
              <a:gd name="adj1" fmla="val -11294"/>
              <a:gd name="adj2" fmla="val 49642"/>
              <a:gd name="adj3" fmla="val -332312"/>
              <a:gd name="adj4" fmla="val 49937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design: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faster circuits, smaller transistors, etc.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Line Callout 1 (No Border) 15"/>
          <p:cNvSpPr/>
          <p:nvPr/>
        </p:nvSpPr>
        <p:spPr>
          <a:xfrm>
            <a:off x="6701824" y="1527383"/>
            <a:ext cx="2779733" cy="451049"/>
          </a:xfrm>
          <a:prstGeom prst="callout1">
            <a:avLst>
              <a:gd name="adj1" fmla="val 127476"/>
              <a:gd name="adj2" fmla="val 50784"/>
              <a:gd name="adj3" fmla="val 316379"/>
              <a:gd name="adj4" fmla="val 50529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uArch: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pipelining, caching, prediction, etc.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B4AC310-2C53-466C-9309-640C8ACE12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045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96"/>
    </mc:Choice>
    <mc:Fallback xmlns="">
      <p:transition spd="slow" advTm="17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  <p:bldP spid="10" grpId="0"/>
      <p:bldP spid="14" grpId="0" animBg="1"/>
      <p:bldP spid="15" grpId="0" animBg="1"/>
      <p:bldP spid="16" grpId="0" animBg="1"/>
    </p:bld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latin typeface="+mj-lt"/>
              </a:rPr>
              <a:t>Why is power important?</a:t>
            </a:r>
          </a:p>
          <a:p>
            <a:pPr lvl="1"/>
            <a:r>
              <a:rPr lang="en-US" dirty="0"/>
              <a:t>Less power -&gt; smaller battery -&gt; smaller/cheaper devices</a:t>
            </a:r>
          </a:p>
          <a:p>
            <a:pPr lvl="1"/>
            <a:r>
              <a:rPr lang="en-US" dirty="0"/>
              <a:t>Less power -&gt; less money for electricity</a:t>
            </a:r>
          </a:p>
          <a:p>
            <a:pPr marL="342900" indent="-342900"/>
            <a:r>
              <a:rPr lang="en-US" b="1" dirty="0">
                <a:latin typeface="+mj-lt"/>
              </a:rPr>
              <a:t>Power Wall </a:t>
            </a:r>
            <a:r>
              <a:rPr lang="en-US" dirty="0">
                <a:latin typeface="+mj-lt"/>
              </a:rPr>
              <a:t>is reached</a:t>
            </a:r>
          </a:p>
          <a:p>
            <a:pPr lvl="1"/>
            <a:r>
              <a:rPr lang="en-US" dirty="0"/>
              <a:t>Cooling systems cannot dissipate more heat</a:t>
            </a:r>
          </a:p>
          <a:p>
            <a:pPr lvl="1"/>
            <a:r>
              <a:rPr lang="en-US" dirty="0"/>
              <a:t>We cannot spend more power even if we want</a:t>
            </a:r>
          </a:p>
          <a:p>
            <a:pPr lvl="1"/>
            <a:endParaRPr lang="ru-RU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18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437" r="6034"/>
          <a:stretch/>
        </p:blipFill>
        <p:spPr>
          <a:xfrm>
            <a:off x="8934430" y="1922759"/>
            <a:ext cx="1849093" cy="1248035"/>
          </a:xfrm>
          <a:prstGeom prst="rect">
            <a:avLst/>
          </a:prstGeom>
        </p:spPr>
      </p:pic>
      <p:sp>
        <p:nvSpPr>
          <p:cNvPr id="8" name="Line Callout 1 (No Border) 7"/>
          <p:cNvSpPr/>
          <p:nvPr/>
        </p:nvSpPr>
        <p:spPr>
          <a:xfrm>
            <a:off x="8777267" y="852902"/>
            <a:ext cx="2163418" cy="451049"/>
          </a:xfrm>
          <a:prstGeom prst="callout1">
            <a:avLst>
              <a:gd name="adj1" fmla="val 145365"/>
              <a:gd name="adj2" fmla="val 49924"/>
              <a:gd name="adj3" fmla="val 227285"/>
              <a:gd name="adj4" fmla="val 49801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Nuclear reactor? No, power supply for a large data center</a:t>
            </a:r>
            <a:endParaRPr lang="ru-RU" sz="105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283" y="3267928"/>
            <a:ext cx="4459705" cy="220577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48FEF39-F397-4304-AB19-F52BD5B936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46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175"/>
    </mc:Choice>
    <mc:Fallback xmlns="">
      <p:transition spd="slow" advTm="155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</p:bld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>
                <a:latin typeface="+mj-lt"/>
              </a:rPr>
              <a:t>Fixed Cost (</a:t>
            </a:r>
            <a:r>
              <a:rPr lang="en-US" dirty="0" err="1">
                <a:latin typeface="+mj-lt"/>
              </a:rPr>
              <a:t>RnD</a:t>
            </a:r>
            <a:r>
              <a:rPr lang="en-US" dirty="0">
                <a:latin typeface="+mj-lt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Independent of volume (i.e., number of units made/sold)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Examples: design time and effort, mask generation, etc.</a:t>
            </a:r>
          </a:p>
          <a:p>
            <a:pPr marL="342900" indent="-342900"/>
            <a:r>
              <a:rPr lang="en-US" dirty="0">
                <a:latin typeface="+mj-lt"/>
              </a:rPr>
              <a:t>Variable Cost (manufacturing/production)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proportional to volume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Examples: silicon processing, packaging,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Most of these related to chip area</a:t>
            </a:r>
          </a:p>
          <a:p>
            <a:pPr marL="342900" indent="-342900"/>
            <a:r>
              <a:rPr lang="en-US" dirty="0">
                <a:latin typeface="+mj-lt"/>
              </a:rPr>
              <a:t>The larger chip size the large production cost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chips on one wafer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Larger probability of error</a:t>
            </a:r>
          </a:p>
          <a:p>
            <a:pPr lvl="1"/>
            <a:endParaRPr lang="ru-RU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19</a:t>
            </a:fld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587" y="1329198"/>
            <a:ext cx="1550795" cy="1651934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8EFF0"/>
              </a:clrFrom>
              <a:clrTo>
                <a:srgbClr val="F8EFF0">
                  <a:alpha val="0"/>
                </a:srgbClr>
              </a:clrTo>
            </a:clrChange>
          </a:blip>
          <a:srcRect l="848"/>
          <a:stretch/>
        </p:blipFill>
        <p:spPr>
          <a:xfrm>
            <a:off x="8746760" y="3254878"/>
            <a:ext cx="2170451" cy="918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9949" y="4447066"/>
            <a:ext cx="3744075" cy="122629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8BA229D-3F96-4005-A9B1-E163881A88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135"/>
    </mc:Choice>
    <mc:Fallback xmlns="">
      <p:transition spd="slow" advTm="201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</p:bld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 about?</a:t>
            </a:r>
            <a:endParaRPr lang="ru-R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The shortest answer is about </a:t>
            </a:r>
            <a:r>
              <a:rPr lang="en-US" i="1" dirty="0">
                <a:solidFill>
                  <a:srgbClr val="0070C0"/>
                </a:solidFill>
              </a:rPr>
              <a:t>Computer Architecture</a:t>
            </a:r>
          </a:p>
          <a:p>
            <a:pPr marL="342900" indent="-342900"/>
            <a:r>
              <a:rPr lang="en-US" dirty="0"/>
              <a:t>Computer architecture is </a:t>
            </a:r>
            <a:r>
              <a:rPr lang="en-US" i="1" dirty="0">
                <a:solidFill>
                  <a:srgbClr val="0070C0"/>
                </a:solidFill>
              </a:rPr>
              <a:t>the design of the abstraction layers </a:t>
            </a:r>
            <a:r>
              <a:rPr lang="en-US" dirty="0"/>
              <a:t>that allow us to implement information processing applications efficiently using available manufacturing technologies</a:t>
            </a:r>
            <a:endParaRPr lang="ru-RU" dirty="0"/>
          </a:p>
          <a:p>
            <a:pPr marL="342900" indent="-342900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50927" y="1825625"/>
            <a:ext cx="298498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Bef>
                <a:spcPct val="75000"/>
              </a:spcBef>
            </a:pPr>
            <a:r>
              <a:rPr lang="en-US" sz="2800" dirty="0"/>
              <a:t>Ok… but what is it?</a:t>
            </a:r>
            <a:endParaRPr lang="ru-RU" sz="2800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4582017" y="3696008"/>
            <a:ext cx="2829660" cy="485676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4582017" y="5867792"/>
            <a:ext cx="2829660" cy="485676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latin typeface="+mj-lt"/>
                <a:cs typeface="Arial" pitchFamily="34" charset="0"/>
              </a:rPr>
              <a:t>Physics</a:t>
            </a: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 bwMode="auto">
          <a:xfrm>
            <a:off x="5996847" y="4181684"/>
            <a:ext cx="0" cy="168610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lgDash"/>
            <a:round/>
            <a:headEnd type="arrow" w="med" len="med"/>
            <a:tailEnd type="arrow" w="med" len="med"/>
          </a:ln>
          <a:effectLst/>
        </p:spPr>
      </p:cxnSp>
      <p:sp>
        <p:nvSpPr>
          <p:cNvPr id="15" name="Content Placeholder 4"/>
          <p:cNvSpPr txBox="1">
            <a:spLocks/>
          </p:cNvSpPr>
          <p:nvPr/>
        </p:nvSpPr>
        <p:spPr bwMode="auto">
          <a:xfrm>
            <a:off x="6474236" y="4670000"/>
            <a:ext cx="3827929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>
                <a:solidFill>
                  <a:srgbClr val="00B050"/>
                </a:solidFill>
                <a:latin typeface="+mj-lt"/>
              </a:rPr>
              <a:t>Decision: 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create many layers with standardized interfaces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1978402" y="4670000"/>
            <a:ext cx="3541057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>
                <a:solidFill>
                  <a:srgbClr val="FF0000"/>
                </a:solidFill>
                <a:latin typeface="+mj-lt"/>
              </a:rPr>
              <a:t>Issue: 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the gap is too large to cross it over in one step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</a:t>
            </a:fld>
            <a:endParaRPr lang="ru-R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A25D2EF-1139-430C-A74D-87EE448FC0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339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116"/>
    </mc:Choice>
    <mc:Fallback xmlns="">
      <p:transition spd="slow" advTm="131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2" grpId="0" animBg="1"/>
      <p:bldP spid="13" grpId="0" animBg="1"/>
      <p:bldP spid="15" grpId="0" build="p"/>
      <p:bldP spid="16" grpId="0" build="p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 and </a:t>
            </a:r>
            <a:r>
              <a:rPr lang="en-US" dirty="0" err="1"/>
              <a:t>uArch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1603" y="6553200"/>
            <a:ext cx="554567" cy="304800"/>
          </a:xfrm>
        </p:spPr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20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FB0406-E6A9-40FA-AFBA-11639794B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4417"/>
      </p:ext>
    </p:extLst>
  </p:cSld>
  <p:clrMapOvr>
    <a:masterClrMapping/>
  </p:clrMapOvr>
  <p:transition advTm="232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 and uArch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Instruction Set Architecture (ISA)</a:t>
            </a:r>
            <a:r>
              <a:rPr lang="en-US" dirty="0"/>
              <a:t> is a precise definition of:</a:t>
            </a:r>
          </a:p>
          <a:p>
            <a:pPr marL="800100" lvl="1" indent="-342900"/>
            <a:r>
              <a:rPr lang="en-US" dirty="0"/>
              <a:t>computer instructions and features</a:t>
            </a:r>
          </a:p>
          <a:p>
            <a:pPr marL="800100" lvl="1" indent="-342900"/>
            <a:r>
              <a:rPr lang="en-US" dirty="0"/>
              <a:t>mechanisms like procedures, interrupt/exception handler, etc. </a:t>
            </a:r>
          </a:p>
          <a:p>
            <a:pPr marL="800100" lvl="1" indent="-342900"/>
            <a:r>
              <a:rPr lang="en-US" dirty="0"/>
              <a:t>some structures</a:t>
            </a:r>
          </a:p>
          <a:p>
            <a:pPr marL="342900" indent="-342900"/>
            <a:r>
              <a:rPr lang="en-US" dirty="0"/>
              <a:t>An agreement between a programmer and an engineer:</a:t>
            </a:r>
          </a:p>
          <a:p>
            <a:pPr marL="757238" lvl="2" indent="-342900"/>
            <a:r>
              <a:rPr lang="en-US" sz="2400" dirty="0"/>
              <a:t>It’s all programmer needs to program machine</a:t>
            </a:r>
          </a:p>
          <a:p>
            <a:pPr marL="757238" lvl="2" indent="-342900"/>
            <a:r>
              <a:rPr lang="en-US" sz="2400" dirty="0"/>
              <a:t>It’s all hardware designer needs to design machine</a:t>
            </a:r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Microarchitecture (</a:t>
            </a:r>
            <a:r>
              <a:rPr lang="en-US" dirty="0" err="1">
                <a:solidFill>
                  <a:schemeClr val="accent1"/>
                </a:solidFill>
              </a:rPr>
              <a:t>uArch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/>
              <a:t>is Hardware implementation of ISA</a:t>
            </a:r>
          </a:p>
          <a:p>
            <a:pPr marL="800100" lvl="1" indent="-342900"/>
            <a:r>
              <a:rPr lang="en-US" dirty="0"/>
              <a:t>Organization and features of Hardware that support everything in ISA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21</a:t>
            </a:fld>
            <a:endParaRPr lang="ru-RU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F67EC61-D7B5-44A2-9DEA-C545890112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30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55"/>
    </mc:Choice>
    <mc:Fallback xmlns="">
      <p:transition spd="slow" advTm="10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</p:bld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 and uArch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/>
            <a:r>
              <a:rPr lang="en-US" dirty="0"/>
              <a:t>What a 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defines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Data Formats.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(Integer, Floating Point, Vector/Packed)</a:t>
            </a:r>
            <a:endParaRPr lang="en-US" dirty="0"/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Instructions.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(Operations, encoding, etc.)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Registers and Memory Organization.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Interrupts, exceptions, and traps.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Implementation-Dependent Features.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(Memory control, custom features.)</a:t>
            </a:r>
          </a:p>
          <a:p>
            <a:pPr marL="342900" indent="-342900">
              <a:lnSpc>
                <a:spcPct val="125000"/>
              </a:lnSpc>
            </a:pPr>
            <a:r>
              <a:rPr lang="en-US" dirty="0"/>
              <a:t>What a typical </a:t>
            </a:r>
            <a:r>
              <a:rPr lang="en-US" dirty="0">
                <a:solidFill>
                  <a:schemeClr val="accent1"/>
                </a:solidFill>
              </a:rPr>
              <a:t>uArch</a:t>
            </a:r>
            <a:r>
              <a:rPr lang="en-US" dirty="0"/>
              <a:t> defines </a:t>
            </a:r>
            <a:r>
              <a:rPr lang="en-US" dirty="0">
                <a:solidFill>
                  <a:srgbClr val="C00000"/>
                </a:solidFill>
              </a:rPr>
              <a:t>(not included into ISA)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Memory hierarchy organization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(caches, buses, etc.)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Pipeline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(forwarding, branch prediction, etc.)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Out-of-order executions … and many others.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035807" y="3272916"/>
            <a:ext cx="3164543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9868"/>
              <a:gd name="adj5" fmla="val -16146"/>
              <a:gd name="adj6" fmla="val -22304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 programmer-visible state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3007" y="2672281"/>
            <a:ext cx="2556191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11027"/>
              <a:gd name="adj5" fmla="val 7113"/>
              <a:gd name="adj6" fmla="val -26087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they change the state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7349135" y="3041613"/>
            <a:ext cx="268943" cy="263134"/>
          </a:xfrm>
          <a:prstGeom prst="downArrow">
            <a:avLst>
              <a:gd name="adj1" fmla="val 46388"/>
              <a:gd name="adj2" fmla="val 46124"/>
            </a:avLst>
          </a:prstGeom>
          <a:solidFill>
            <a:schemeClr val="tx2">
              <a:lumMod val="60000"/>
              <a:lumOff val="4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9B8B0CC-66D5-48BD-9BF7-7B3CB3EFE7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064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84"/>
    </mc:Choice>
    <mc:Fallback xmlns="">
      <p:transition spd="slow" advTm="102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  <p:bldP spid="4" grpId="0" animBg="1"/>
      <p:bldP spid="6" grpId="0" animBg="1"/>
      <p:bldP spid="7" grpId="0" animBg="1"/>
    </p:bld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/>
            <a:r>
              <a:rPr lang="en-US" sz="2000" dirty="0"/>
              <a:t>An example of a </a:t>
            </a:r>
            <a:r>
              <a:rPr lang="en-US" sz="2000" i="1" dirty="0"/>
              <a:t>RISC</a:t>
            </a:r>
            <a:r>
              <a:rPr lang="en-US" sz="2000" dirty="0"/>
              <a:t> </a:t>
            </a:r>
            <a:r>
              <a:rPr lang="en-US" sz="2000" i="1" dirty="0"/>
              <a:t>ISA</a:t>
            </a:r>
            <a:r>
              <a:rPr lang="en-US" sz="2000" dirty="0"/>
              <a:t>.</a:t>
            </a:r>
          </a:p>
          <a:p>
            <a:pPr marL="757238" lvl="2" indent="-342900"/>
            <a:r>
              <a:rPr lang="en-US" sz="1800" dirty="0"/>
              <a:t>Designed for easy programming and implementation.</a:t>
            </a:r>
          </a:p>
          <a:p>
            <a:pPr marL="757238" lvl="2" indent="-342900"/>
            <a:r>
              <a:rPr lang="en-US" sz="1800" dirty="0"/>
              <a:t>Short and simple, but fast instructions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→ programs are larger than others, but IPC is higher.</a:t>
            </a:r>
          </a:p>
          <a:p>
            <a:pPr marL="342900" indent="-342900"/>
            <a:r>
              <a:rPr lang="en-US" sz="2000" dirty="0"/>
              <a:t>The main aim was to take advantages of pipelined execution</a:t>
            </a:r>
          </a:p>
          <a:p>
            <a:pPr marL="757238" lvl="2" indent="-342900"/>
            <a:r>
              <a:rPr lang="en-US" sz="1800" dirty="0"/>
              <a:t>Pipeline was not specified in ISA, but ISA developers tried to simplify its implementation in uArch.</a:t>
            </a:r>
          </a:p>
          <a:p>
            <a:pPr marL="342900" indent="-342900"/>
            <a:r>
              <a:rPr lang="en-US" sz="2000" dirty="0"/>
              <a:t>Implementations: </a:t>
            </a:r>
          </a:p>
          <a:p>
            <a:pPr marL="757238" lvl="2" indent="-342900"/>
            <a:r>
              <a:rPr lang="en-US" sz="1600" dirty="0"/>
              <a:t>The first one is R2000 (1986)</a:t>
            </a:r>
          </a:p>
          <a:p>
            <a:pPr marL="757238" lvl="2" indent="-342900"/>
            <a:r>
              <a:rPr lang="en-US" sz="1600" dirty="0"/>
              <a:t>Later: R3000A (PlayStation), VR4300 (Nintendo</a:t>
            </a:r>
            <a:r>
              <a:rPr lang="en-US" sz="1600" baseline="30000" dirty="0"/>
              <a:t>64</a:t>
            </a:r>
            <a:r>
              <a:rPr lang="en-US" sz="1600" dirty="0"/>
              <a:t>), R4000 (PSP), R5900 (PlayStation 2)</a:t>
            </a:r>
          </a:p>
          <a:p>
            <a:pPr marL="757238" lvl="2" indent="-342900"/>
            <a:r>
              <a:rPr lang="en-US" sz="1600" dirty="0"/>
              <a:t>Currently it is widely used in high-performance embedded systems, like </a:t>
            </a:r>
            <a:r>
              <a:rPr lang="en-US" sz="1600" dirty="0" err="1"/>
              <a:t>MobileEye</a:t>
            </a:r>
            <a:r>
              <a:rPr lang="en-US" sz="1600" dirty="0"/>
              <a:t>  </a:t>
            </a:r>
          </a:p>
          <a:p>
            <a:pPr marL="342900" indent="-342900"/>
            <a:r>
              <a:rPr lang="en-US" sz="2000" dirty="0"/>
              <a:t>One moment MIPS seemed to be overcome Intel IA-32...</a:t>
            </a:r>
          </a:p>
          <a:p>
            <a:pPr marL="800100" lvl="1" indent="-342900"/>
            <a:r>
              <a:rPr lang="en-US" sz="1600" dirty="0"/>
              <a:t>It didn’t happen because Intel’s </a:t>
            </a:r>
            <a:r>
              <a:rPr lang="en-US" sz="1600" dirty="0" err="1"/>
              <a:t>uArch</a:t>
            </a:r>
            <a:r>
              <a:rPr lang="en-US" sz="1600" dirty="0"/>
              <a:t> was significantly better and could compensate the drawback of IA-32</a:t>
            </a:r>
            <a:endParaRPr lang="en-US" sz="1600" dirty="0">
              <a:noFill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23</a:t>
            </a:fld>
            <a:endParaRPr lang="ru-RU"/>
          </a:p>
        </p:txBody>
      </p:sp>
      <p:pic>
        <p:nvPicPr>
          <p:cNvPr id="1036" name="Picture 12" descr="https://pbs.twimg.com/profile_images/923759278757888000/g70k-etL_400x4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2" b="38257"/>
          <a:stretch/>
        </p:blipFill>
        <p:spPr bwMode="auto">
          <a:xfrm>
            <a:off x="7769469" y="1423607"/>
            <a:ext cx="3810000" cy="100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2110E02-C519-43B1-8BB8-6AF2CBCE81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96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17"/>
    </mc:Choice>
    <mc:Fallback xmlns="">
      <p:transition spd="slow" advTm="48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RISC-V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i="1" dirty="0"/>
              <a:t>Pronounced “rick-five”</a:t>
            </a:r>
          </a:p>
          <a:p>
            <a:pPr marL="342900" indent="-342900"/>
            <a:r>
              <a:rPr lang="en-US" dirty="0"/>
              <a:t>Another example of a RISC processor</a:t>
            </a:r>
          </a:p>
          <a:p>
            <a:pPr marL="300038" lvl="1" indent="-342900"/>
            <a:r>
              <a:rPr lang="en-US" sz="2800" dirty="0"/>
              <a:t>Designed to fix MIPS design errors:</a:t>
            </a:r>
          </a:p>
          <a:p>
            <a:pPr marL="757238" lvl="2" indent="-342900"/>
            <a:r>
              <a:rPr lang="en-US" sz="2400" dirty="0"/>
              <a:t>Well-defined instruction subsets</a:t>
            </a:r>
          </a:p>
          <a:p>
            <a:pPr marL="757238" lvl="2" indent="-342900"/>
            <a:r>
              <a:rPr lang="en-US" sz="2400" dirty="0"/>
              <a:t>No obsolete instructions</a:t>
            </a:r>
          </a:p>
          <a:p>
            <a:pPr marL="757238" lvl="2" indent="-342900"/>
            <a:r>
              <a:rPr lang="en-US" sz="2400" dirty="0"/>
              <a:t>Royalty-free</a:t>
            </a:r>
          </a:p>
          <a:p>
            <a:pPr marL="300038" lvl="1" indent="-342900"/>
            <a:r>
              <a:rPr lang="en-US" sz="2800" dirty="0"/>
              <a:t>Implementations and toolchains are designed in universities</a:t>
            </a:r>
          </a:p>
          <a:p>
            <a:pPr marL="300038" lvl="1" indent="-342900"/>
            <a:r>
              <a:rPr lang="en-US" sz="2800" dirty="0"/>
              <a:t>Potentially #1 competitor to ARM in microcontroller markets</a:t>
            </a:r>
          </a:p>
          <a:p>
            <a:pPr marL="342900" indent="-342900"/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24</a:t>
            </a:fld>
            <a:endParaRPr lang="ru-RU"/>
          </a:p>
        </p:txBody>
      </p:sp>
      <p:pic>
        <p:nvPicPr>
          <p:cNvPr id="8" name="Picture 4" descr="https://www.androidheadlines.com/wp-content/uploads/2018/03/RISC-V-1600x9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9" t="38305" r="14001" b="38583"/>
          <a:stretch/>
        </p:blipFill>
        <p:spPr bwMode="auto">
          <a:xfrm>
            <a:off x="8137525" y="1457755"/>
            <a:ext cx="3327400" cy="6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7F8584-99F7-48BC-BFB3-77323C466C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889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00"/>
    </mc:Choice>
    <mc:Fallback xmlns="">
      <p:transition spd="slow" advTm="2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IA-32 and x86-64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i="1" dirty="0"/>
              <a:t>CISC ISA</a:t>
            </a:r>
            <a:endParaRPr lang="en-US" dirty="0"/>
          </a:p>
          <a:p>
            <a:pPr lvl="1"/>
            <a:r>
              <a:rPr lang="en-US" dirty="0"/>
              <a:t>Designed for laconic code and simpler assembler programming</a:t>
            </a:r>
          </a:p>
          <a:p>
            <a:pPr lvl="1"/>
            <a:r>
              <a:rPr lang="en-US" dirty="0"/>
              <a:t>CISC advantages are not important now</a:t>
            </a:r>
          </a:p>
          <a:p>
            <a:r>
              <a:rPr lang="en-US" dirty="0"/>
              <a:t>Became de-facto standard in 90-2000s because of Intel CPU quality</a:t>
            </a:r>
          </a:p>
          <a:p>
            <a:r>
              <a:rPr lang="en-US" dirty="0"/>
              <a:t>Incrementally extensions: MMX, SSE, AVX etc.</a:t>
            </a:r>
          </a:p>
          <a:p>
            <a:r>
              <a:rPr lang="en-US" dirty="0"/>
              <a:t>Polished toolchains and documentation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25</a:t>
            </a:fld>
            <a:endParaRPr lang="ru-RU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B16D812-5132-4CE6-BB9F-8EC69E0BA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16"/>
    </mc:Choice>
    <mc:Fallback xmlns="">
      <p:transition spd="slow" advTm="34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/>
              <a:t>In the memory </a:t>
            </a:r>
            <a:r>
              <a:rPr lang="en-US" dirty="0">
                <a:solidFill>
                  <a:schemeClr val="accent1"/>
                </a:solidFill>
              </a:rPr>
              <a:t>all</a:t>
            </a:r>
            <a:r>
              <a:rPr lang="en-US" dirty="0"/>
              <a:t> including data and program code is presented as binary numbers:</a:t>
            </a:r>
          </a:p>
          <a:p>
            <a:endParaRPr lang="en-US" dirty="0"/>
          </a:p>
          <a:p>
            <a:endParaRPr lang="en-US" sz="1400" dirty="0"/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Data representation:</a:t>
            </a:r>
          </a:p>
          <a:p>
            <a:pPr marL="757238" lvl="2" indent="-342900"/>
            <a:r>
              <a:rPr lang="en-US" dirty="0"/>
              <a:t>Sizes: 8-b Bytes, 16-b Half words, 32-b words,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64-b double words</a:t>
            </a:r>
          </a:p>
          <a:p>
            <a:pPr marL="757238" lvl="2" indent="-342900"/>
            <a:r>
              <a:rPr lang="en-US" dirty="0"/>
              <a:t>Formats: signed/unsigned integer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signed/unsigned floating point</a:t>
            </a:r>
            <a:endParaRPr lang="en-US" dirty="0"/>
          </a:p>
          <a:p>
            <a:pPr marL="757238" lvl="2" indent="-34290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936519" y="2755886"/>
            <a:ext cx="600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0000 0010 | 0011 0010 | 0100 0000 | 0010 0000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5526" y="3406186"/>
            <a:ext cx="266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add $t0, $s1, $s2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6417" y="3406186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0x2012620</a:t>
            </a:r>
          </a:p>
        </p:txBody>
      </p:sp>
      <p:sp>
        <p:nvSpPr>
          <p:cNvPr id="8" name="TextBox 7"/>
          <p:cNvSpPr txBox="1"/>
          <p:nvPr/>
        </p:nvSpPr>
        <p:spPr>
          <a:xfrm rot="18170133">
            <a:off x="4991243" y="2945902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itchFamily="49" charset="0"/>
                <a:cs typeface="Consolas" pitchFamily="49" charset="0"/>
              </a:rPr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 rot="13195366">
            <a:off x="5883542" y="2980321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itchFamily="49" charset="0"/>
                <a:cs typeface="Consolas" pitchFamily="49" charset="0"/>
              </a:rPr>
              <a:t>=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287C8AD-2015-4074-901B-2CAD66C3C4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078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61"/>
    </mc:Choice>
    <mc:Fallback xmlns="">
      <p:transition spd="slow" advTm="87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addressing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en-US" sz="2200" dirty="0">
                    <a:solidFill>
                      <a:schemeClr val="accent1"/>
                    </a:solidFill>
                  </a:rPr>
                  <a:t>Memory (MEM)</a:t>
                </a:r>
                <a:r>
                  <a:rPr lang="en-US" sz="2200" dirty="0"/>
                  <a:t> is a concept of a storage for programs and their data</a:t>
                </a:r>
              </a:p>
              <a:p>
                <a:pPr marL="757238" lvl="2" indent="-342900"/>
                <a:r>
                  <a:rPr lang="en-US" dirty="0"/>
                  <a:t>It is a part of </a:t>
                </a:r>
                <a:r>
                  <a:rPr lang="en-US" dirty="0">
                    <a:solidFill>
                      <a:schemeClr val="accent1"/>
                    </a:solidFill>
                  </a:rPr>
                  <a:t>programmer-visible machine state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(fully controlled by a programmer)</a:t>
                </a:r>
              </a:p>
              <a:p>
                <a:pPr marL="757238" lvl="2" indent="-342900"/>
                <a:r>
                  <a:rPr lang="en-US" dirty="0"/>
                  <a:t>It can be though as an linear array of Bytes.</a:t>
                </a:r>
              </a:p>
              <a:p>
                <a:pPr marL="757238" lvl="2" indent="-342900"/>
                <a:r>
                  <a:rPr lang="en-US" dirty="0"/>
                  <a:t>Data can be read or written into this storage using an index which is called </a:t>
                </a:r>
                <a:r>
                  <a:rPr lang="en-US" dirty="0">
                    <a:solidFill>
                      <a:schemeClr val="accent1"/>
                    </a:solidFill>
                  </a:rPr>
                  <a:t>memory address</a:t>
                </a:r>
                <a:r>
                  <a:rPr lang="en-US" dirty="0"/>
                  <a:t>.</a:t>
                </a:r>
              </a:p>
              <a:p>
                <a:pPr marL="757238" lvl="2" indent="-342900"/>
                <a:r>
                  <a:rPr lang="en-US" dirty="0"/>
                  <a:t>The size of the memory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Bytes, where </a:t>
                </a:r>
                <a:r>
                  <a:rPr lang="en-US" dirty="0">
                    <a:solidFill>
                      <a:schemeClr val="accent1"/>
                    </a:solidFill>
                  </a:rPr>
                  <a:t>N</a:t>
                </a:r>
                <a:r>
                  <a:rPr lang="en-US" dirty="0"/>
                  <a:t> is the maximal number of bits that can be encoded in a memory address.</a:t>
                </a:r>
              </a:p>
              <a:p>
                <a:pPr marL="757238" lvl="2" indent="-342900"/>
                <a:r>
                  <a:rPr lang="en-US" dirty="0"/>
                  <a:t>Usually, there is no separate memory for code or data. They are stored together in the same space.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  <a:blipFill rotWithShape="0">
                <a:blip r:embed="rId5"/>
                <a:stretch>
                  <a:fillRect l="-1851" t="-2893" r="-498" b="-4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27</a:t>
            </a:fld>
            <a:endParaRPr lang="ru-RU"/>
          </a:p>
        </p:txBody>
      </p:sp>
      <p:sp>
        <p:nvSpPr>
          <p:cNvPr id="4" name="Rectangle 3"/>
          <p:cNvSpPr/>
          <p:nvPr/>
        </p:nvSpPr>
        <p:spPr bwMode="auto">
          <a:xfrm>
            <a:off x="2409825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>
                <a:latin typeface="Consolas" pitchFamily="49" charset="0"/>
                <a:cs typeface="Consolas" pitchFamily="49" charset="0"/>
              </a:rPr>
              <a:t>00100100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338513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267201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024689" y="522922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939089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839201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53114" y="4918025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26245" y="5857876"/>
            <a:ext cx="1505156" cy="383615"/>
            <a:chOff x="602245" y="5857875"/>
            <a:chExt cx="1505156" cy="38361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5857875"/>
              <a:ext cx="928688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02245" y="5872158"/>
              <a:ext cx="1505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 bits = 1 Byte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58982" y="4545573"/>
            <a:ext cx="314510" cy="665348"/>
            <a:chOff x="734982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87670" y="4545573"/>
            <a:ext cx="314510" cy="665348"/>
            <a:chOff x="1663670" y="4545573"/>
            <a:chExt cx="314510" cy="66534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16358" y="4545573"/>
            <a:ext cx="314510" cy="665348"/>
            <a:chOff x="2592358" y="4545573"/>
            <a:chExt cx="314510" cy="66534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59527" y="4545574"/>
            <a:ext cx="786369" cy="683651"/>
            <a:chOff x="5135526" y="4545573"/>
            <a:chExt cx="786369" cy="683651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7573927" y="4545574"/>
            <a:ext cx="786369" cy="683651"/>
            <a:chOff x="6049926" y="4545573"/>
            <a:chExt cx="786369" cy="683651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8614823" y="4545574"/>
            <a:ext cx="541110" cy="683651"/>
            <a:chOff x="7090823" y="4545573"/>
            <a:chExt cx="541110" cy="683651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ED7051F8-00A6-441D-85F1-E2E81D3F99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292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329"/>
    </mc:Choice>
    <mc:Fallback xmlns="">
      <p:transition spd="slow" advTm="123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/>
    </p:bld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205"/>
            <a:ext cx="10515600" cy="4609322"/>
          </a:xfrm>
        </p:spPr>
        <p:txBody>
          <a:bodyPr>
            <a:normAutofit/>
          </a:bodyPr>
          <a:lstStyle/>
          <a:p>
            <a:pPr marL="528638" lvl="1" indent="-342900"/>
            <a:r>
              <a:rPr lang="en-US" dirty="0"/>
              <a:t>Historically numbers are being written from the right to the left (the most significant digit is on the right):</a:t>
            </a:r>
          </a:p>
          <a:p>
            <a:endParaRPr lang="en-US" dirty="0"/>
          </a:p>
          <a:p>
            <a:endParaRPr lang="en-US" sz="600" dirty="0"/>
          </a:p>
          <a:p>
            <a:pPr marL="528638" lvl="1" indent="-342900"/>
            <a:r>
              <a:rPr lang="en-US" dirty="0"/>
              <a:t>However, we enumerate elements in an array (and most other things) from the left to the right:</a:t>
            </a:r>
          </a:p>
          <a:p>
            <a:pPr marL="342900" indent="-342900"/>
            <a:endParaRPr lang="en-US" dirty="0"/>
          </a:p>
          <a:p>
            <a:pPr lvl="1" indent="0">
              <a:buNone/>
            </a:pPr>
            <a:endParaRPr lang="en-US" sz="2800" dirty="0"/>
          </a:p>
          <a:p>
            <a:pPr lvl="1" indent="0">
              <a:buNone/>
            </a:pPr>
            <a:endParaRPr lang="en-US" sz="500" dirty="0"/>
          </a:p>
          <a:p>
            <a:pPr marL="528638" lvl="1" indent="-342900"/>
            <a:endParaRPr lang="en-US" dirty="0">
              <a:solidFill>
                <a:schemeClr val="accent1"/>
              </a:solidFill>
            </a:endParaRPr>
          </a:p>
          <a:p>
            <a:pPr marL="528638" lvl="1" indent="-342900"/>
            <a:r>
              <a:rPr lang="en-US" dirty="0">
                <a:solidFill>
                  <a:schemeClr val="accent1"/>
                </a:solidFill>
              </a:rPr>
              <a:t>The question: </a:t>
            </a:r>
            <a:r>
              <a:rPr lang="en-US" dirty="0"/>
              <a:t>if we put an value of two bytes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(e.g. 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at the beginning of the array where the most significant byte will be? In element  0 or element 1?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81400" y="2279227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Decimal 537 =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279227"/>
                <a:ext cx="4907280" cy="381451"/>
              </a:xfrm>
              <a:prstGeom prst="rect">
                <a:avLst/>
              </a:prstGeom>
              <a:blipFill rotWithShape="0">
                <a:blip r:embed="rId5"/>
                <a:stretch>
                  <a:fillRect l="-1118" t="-4839" b="-2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1400" y="2679430"/>
                <a:ext cx="587248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Binary 1101 =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679430"/>
                <a:ext cx="5872480" cy="381451"/>
              </a:xfrm>
              <a:prstGeom prst="rect">
                <a:avLst/>
              </a:prstGeom>
              <a:blipFill rotWithShape="0">
                <a:blip r:embed="rId6"/>
                <a:stretch>
                  <a:fillRect l="-935" t="-4839" b="-2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 bwMode="auto">
          <a:xfrm>
            <a:off x="2612390" y="4572723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541078" y="4572723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469766" y="4572723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227254" y="4572722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141654" y="4572246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9041766" y="4572246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55679" y="4261523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61547" y="3889071"/>
            <a:ext cx="314510" cy="665348"/>
            <a:chOff x="734982" y="4545573"/>
            <a:chExt cx="314510" cy="665348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90235" y="3889071"/>
            <a:ext cx="314510" cy="665348"/>
            <a:chOff x="1663670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18923" y="3889071"/>
            <a:ext cx="314510" cy="665348"/>
            <a:chOff x="2592358" y="4545573"/>
            <a:chExt cx="314510" cy="665348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62092" y="3889072"/>
            <a:ext cx="786369" cy="683651"/>
            <a:chOff x="5135526" y="4545573"/>
            <a:chExt cx="786369" cy="68365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7776492" y="3889072"/>
            <a:ext cx="786369" cy="683651"/>
            <a:chOff x="6049926" y="4545573"/>
            <a:chExt cx="786369" cy="683651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8817388" y="3889072"/>
            <a:ext cx="541110" cy="683651"/>
            <a:chOff x="7090823" y="4545573"/>
            <a:chExt cx="541110" cy="683651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33630" y="2286540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Decimal 537 = 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30" y="2286540"/>
                <a:ext cx="4907280" cy="381451"/>
              </a:xfrm>
              <a:prstGeom prst="rect">
                <a:avLst/>
              </a:prstGeom>
              <a:blipFill rotWithShape="0">
                <a:blip r:embed="rId10"/>
                <a:stretch>
                  <a:fillRect l="-994" t="-3175" b="-25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633630" y="2634012"/>
                <a:ext cx="58724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Binary 1101 =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30" y="2634012"/>
                <a:ext cx="5872480" cy="381451"/>
              </a:xfrm>
              <a:prstGeom prst="rect">
                <a:avLst/>
              </a:prstGeom>
              <a:blipFill rotWithShape="0">
                <a:blip r:embed="rId11"/>
                <a:stretch>
                  <a:fillRect l="-831" t="-3175" b="-25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28</a:t>
            </a:fld>
            <a:endParaRPr lang="ru-RU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451FA99E-FFBB-4146-B91B-9ED8E98CCD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998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07"/>
    </mc:Choice>
    <mc:Fallback xmlns="">
      <p:transition spd="slow" advTm="7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33" grpId="0" animBg="1"/>
      <p:bldP spid="34" grpId="0" animBg="1"/>
    </p:bld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429"/>
            <a:ext cx="10515600" cy="4128707"/>
          </a:xfrm>
        </p:spPr>
        <p:txBody>
          <a:bodyPr>
            <a:normAutofit/>
          </a:bodyPr>
          <a:lstStyle/>
          <a:p>
            <a:pPr marL="528638" lvl="1" indent="-342900"/>
            <a:r>
              <a:rPr lang="en-US" dirty="0">
                <a:solidFill>
                  <a:schemeClr val="accent1"/>
                </a:solidFill>
              </a:rPr>
              <a:t>The answer:  </a:t>
            </a:r>
            <a:r>
              <a:rPr lang="en-US" dirty="0"/>
              <a:t>it depends on the </a:t>
            </a:r>
            <a:r>
              <a:rPr lang="en-US" i="1" dirty="0"/>
              <a:t>endianness </a:t>
            </a:r>
            <a:r>
              <a:rPr lang="en-US" dirty="0"/>
              <a:t>of the ISA</a:t>
            </a:r>
          </a:p>
          <a:p>
            <a:pPr marL="757238" lvl="2" indent="-342900"/>
            <a:endParaRPr lang="en-US" dirty="0"/>
          </a:p>
          <a:p>
            <a:endParaRPr lang="en-US" dirty="0"/>
          </a:p>
          <a:p>
            <a:endParaRPr lang="en-US" sz="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29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731275" y="2321206"/>
            <a:ext cx="644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Decimal 256 = </a:t>
            </a:r>
            <a:r>
              <a: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 0000 0001 | 0000 0000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0" y="3814722"/>
            <a:ext cx="220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/>
                </a:solidFill>
              </a:rPr>
              <a:t>Big Endian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102878" y="3826425"/>
            <a:ext cx="1995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Little Endian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5237638" y="2685632"/>
            <a:ext cx="583797" cy="465877"/>
            <a:chOff x="4052473" y="2251929"/>
            <a:chExt cx="583797" cy="465877"/>
          </a:xfrm>
        </p:grpSpPr>
        <p:sp>
          <p:nvSpPr>
            <p:cNvPr id="107" name="TextBox 106"/>
            <p:cNvSpPr txBox="1"/>
            <p:nvPr/>
          </p:nvSpPr>
          <p:spPr>
            <a:xfrm>
              <a:off x="4052473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15</a:t>
              </a:r>
            </a:p>
          </p:txBody>
        </p:sp>
        <p:cxnSp>
          <p:nvCxnSpPr>
            <p:cNvPr id="108" name="Straight Arrow Connector 107"/>
            <p:cNvCxnSpPr>
              <a:stCxn id="107" idx="0"/>
            </p:cNvCxnSpPr>
            <p:nvPr/>
          </p:nvCxnSpPr>
          <p:spPr bwMode="auto">
            <a:xfrm flipH="1" flipV="1">
              <a:off x="4344371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0" name="Group 119"/>
          <p:cNvGrpSpPr/>
          <p:nvPr/>
        </p:nvGrpSpPr>
        <p:grpSpPr>
          <a:xfrm>
            <a:off x="6240692" y="2685632"/>
            <a:ext cx="583797" cy="465877"/>
            <a:chOff x="5055527" y="2251929"/>
            <a:chExt cx="583797" cy="465877"/>
          </a:xfrm>
        </p:grpSpPr>
        <p:sp>
          <p:nvSpPr>
            <p:cNvPr id="110" name="TextBox 109"/>
            <p:cNvSpPr txBox="1"/>
            <p:nvPr/>
          </p:nvSpPr>
          <p:spPr>
            <a:xfrm>
              <a:off x="5055527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8</a:t>
              </a:r>
            </a:p>
          </p:txBody>
        </p:sp>
        <p:cxnSp>
          <p:nvCxnSpPr>
            <p:cNvPr id="111" name="Straight Arrow Connector 110"/>
            <p:cNvCxnSpPr>
              <a:stCxn id="110" idx="0"/>
            </p:cNvCxnSpPr>
            <p:nvPr/>
          </p:nvCxnSpPr>
          <p:spPr bwMode="auto">
            <a:xfrm flipH="1" flipV="1">
              <a:off x="5347425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6748659" y="2685632"/>
            <a:ext cx="583797" cy="465877"/>
            <a:chOff x="5563494" y="2251929"/>
            <a:chExt cx="583797" cy="465877"/>
          </a:xfrm>
        </p:grpSpPr>
        <p:sp>
          <p:nvSpPr>
            <p:cNvPr id="113" name="TextBox 112"/>
            <p:cNvSpPr txBox="1"/>
            <p:nvPr/>
          </p:nvSpPr>
          <p:spPr>
            <a:xfrm>
              <a:off x="5563494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7</a:t>
              </a:r>
            </a:p>
          </p:txBody>
        </p:sp>
        <p:cxnSp>
          <p:nvCxnSpPr>
            <p:cNvPr id="114" name="Straight Arrow Connector 113"/>
            <p:cNvCxnSpPr>
              <a:stCxn id="113" idx="0"/>
            </p:cNvCxnSpPr>
            <p:nvPr/>
          </p:nvCxnSpPr>
          <p:spPr bwMode="auto">
            <a:xfrm flipH="1" flipV="1">
              <a:off x="5855392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7725701" y="2685632"/>
            <a:ext cx="583797" cy="465877"/>
            <a:chOff x="6540536" y="2251929"/>
            <a:chExt cx="583797" cy="465877"/>
          </a:xfrm>
        </p:grpSpPr>
        <p:sp>
          <p:nvSpPr>
            <p:cNvPr id="116" name="TextBox 115"/>
            <p:cNvSpPr txBox="1"/>
            <p:nvPr/>
          </p:nvSpPr>
          <p:spPr>
            <a:xfrm>
              <a:off x="6540536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cxnSp>
          <p:nvCxnSpPr>
            <p:cNvPr id="117" name="Straight Arrow Connector 116"/>
            <p:cNvCxnSpPr>
              <a:stCxn id="116" idx="0"/>
            </p:cNvCxnSpPr>
            <p:nvPr/>
          </p:nvCxnSpPr>
          <p:spPr bwMode="auto">
            <a:xfrm flipH="1" flipV="1">
              <a:off x="6832434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23" name="TextBox 122"/>
          <p:cNvSpPr txBox="1"/>
          <p:nvPr/>
        </p:nvSpPr>
        <p:spPr>
          <a:xfrm>
            <a:off x="2729824" y="2318846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Decimal 256 = Binary 0000 0001 | 0000 0000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729824" y="2318846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Decimal 256 = Binary 0000 000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| 0000 0000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4370" y="1865348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 significant byte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97302" y="1865348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Least significant byte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2081281" y="3489977"/>
            <a:ext cx="3543722" cy="1324853"/>
            <a:chOff x="457199" y="3591572"/>
            <a:chExt cx="3543722" cy="1324853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57199" y="3591572"/>
              <a:ext cx="314509" cy="802820"/>
              <a:chOff x="734982" y="4545573"/>
              <a:chExt cx="260654" cy="665348"/>
            </a:xfrm>
          </p:grpSpPr>
          <p:cxnSp>
            <p:nvCxnSpPr>
              <p:cNvPr id="150" name="Straight Arrow Connector 149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51" name="TextBox 150"/>
              <p:cNvSpPr txBox="1"/>
              <p:nvPr/>
            </p:nvSpPr>
            <p:spPr>
              <a:xfrm>
                <a:off x="734982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577767" y="3591572"/>
              <a:ext cx="314509" cy="802820"/>
              <a:chOff x="1663670" y="4545573"/>
              <a:chExt cx="260654" cy="665348"/>
            </a:xfrm>
          </p:grpSpPr>
          <p:cxnSp>
            <p:nvCxnSpPr>
              <p:cNvPr id="148" name="Straight Arrow Connector 147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1663670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698336" y="3591572"/>
              <a:ext cx="314509" cy="802820"/>
              <a:chOff x="2592358" y="4545573"/>
              <a:chExt cx="260654" cy="665348"/>
            </a:xfrm>
          </p:grpSpPr>
          <p:cxnSp>
            <p:nvCxnSpPr>
              <p:cNvPr id="146" name="Straight Arrow Connector 145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2592358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</a:t>
                </a:r>
              </a:p>
            </p:txBody>
          </p:sp>
        </p:grpSp>
      </p:grpSp>
      <p:sp>
        <p:nvSpPr>
          <p:cNvPr id="152" name="Rectangle 151"/>
          <p:cNvSpPr/>
          <p:nvPr/>
        </p:nvSpPr>
        <p:spPr bwMode="auto">
          <a:xfrm>
            <a:off x="2263358" y="4317755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>
                <a:latin typeface="Consolas" pitchFamily="49" charset="0"/>
                <a:cs typeface="Consolas" pitchFamily="49" charset="0"/>
              </a:rPr>
              <a:t>0000000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3382813" y="4314883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192775" y="4701256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7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4090799" y="4701256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2089992" y="4699692"/>
            <a:ext cx="583797" cy="623977"/>
            <a:chOff x="298703" y="4307840"/>
            <a:chExt cx="583797" cy="623977"/>
          </a:xfrm>
        </p:grpSpPr>
        <p:sp>
          <p:nvSpPr>
            <p:cNvPr id="47" name="TextBox 46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15</a:t>
              </a:r>
            </a:p>
          </p:txBody>
        </p:sp>
        <p:cxnSp>
          <p:nvCxnSpPr>
            <p:cNvPr id="49" name="Straight Arrow Connector 48"/>
            <p:cNvCxnSpPr>
              <a:stCxn id="47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2987260" y="4699692"/>
            <a:ext cx="583797" cy="623977"/>
            <a:chOff x="1195971" y="4307840"/>
            <a:chExt cx="583797" cy="623977"/>
          </a:xfrm>
        </p:grpSpPr>
        <p:sp>
          <p:nvSpPr>
            <p:cNvPr id="50" name="TextBox 4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8</a:t>
              </a:r>
            </a:p>
          </p:txBody>
        </p:sp>
        <p:cxnSp>
          <p:nvCxnSpPr>
            <p:cNvPr id="51" name="Straight Arrow Connector 50"/>
            <p:cNvCxnSpPr>
              <a:stCxn id="5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6622166" y="3488783"/>
            <a:ext cx="3543722" cy="1324853"/>
            <a:chOff x="457199" y="3591572"/>
            <a:chExt cx="3543722" cy="1324853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57199" y="3591572"/>
              <a:ext cx="314509" cy="802820"/>
              <a:chOff x="734982" y="4545573"/>
              <a:chExt cx="260654" cy="665348"/>
            </a:xfrm>
          </p:grpSpPr>
          <p:cxnSp>
            <p:nvCxnSpPr>
              <p:cNvPr id="165" name="Straight Arrow Connector 164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734982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577767" y="3591572"/>
              <a:ext cx="314509" cy="802820"/>
              <a:chOff x="1663670" y="4545573"/>
              <a:chExt cx="260654" cy="665348"/>
            </a:xfrm>
          </p:grpSpPr>
          <p:cxnSp>
            <p:nvCxnSpPr>
              <p:cNvPr id="163" name="Straight Arrow Connector 162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4" name="TextBox 163"/>
              <p:cNvSpPr txBox="1"/>
              <p:nvPr/>
            </p:nvSpPr>
            <p:spPr>
              <a:xfrm>
                <a:off x="1663670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698336" y="3591572"/>
              <a:ext cx="314509" cy="802820"/>
              <a:chOff x="2592358" y="4545573"/>
              <a:chExt cx="260654" cy="665348"/>
            </a:xfrm>
          </p:grpSpPr>
          <p:cxnSp>
            <p:nvCxnSpPr>
              <p:cNvPr id="161" name="Straight Arrow Connector 160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2" name="TextBox 161"/>
              <p:cNvSpPr txBox="1"/>
              <p:nvPr/>
            </p:nvSpPr>
            <p:spPr>
              <a:xfrm>
                <a:off x="2592358" y="4545573"/>
                <a:ext cx="260654" cy="331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</a:t>
                </a:r>
              </a:p>
            </p:txBody>
          </p:sp>
        </p:grpSp>
      </p:grpSp>
      <p:sp>
        <p:nvSpPr>
          <p:cNvPr id="167" name="Rectangle 166"/>
          <p:cNvSpPr/>
          <p:nvPr/>
        </p:nvSpPr>
        <p:spPr bwMode="auto">
          <a:xfrm>
            <a:off x="6804243" y="4316561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7923698" y="4313689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8631684" y="4700062"/>
            <a:ext cx="583797" cy="623977"/>
            <a:chOff x="1195971" y="4307840"/>
            <a:chExt cx="583797" cy="623977"/>
          </a:xfrm>
        </p:grpSpPr>
        <p:sp>
          <p:nvSpPr>
            <p:cNvPr id="173" name="TextBox 172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15</a:t>
              </a:r>
            </a:p>
          </p:txBody>
        </p:sp>
        <p:cxnSp>
          <p:nvCxnSpPr>
            <p:cNvPr id="174" name="Straight Arrow Connector 173"/>
            <p:cNvCxnSpPr>
              <a:stCxn id="173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5" name="Group 174"/>
          <p:cNvGrpSpPr/>
          <p:nvPr/>
        </p:nvGrpSpPr>
        <p:grpSpPr>
          <a:xfrm>
            <a:off x="6630877" y="4698498"/>
            <a:ext cx="583797" cy="623977"/>
            <a:chOff x="298703" y="4307840"/>
            <a:chExt cx="583797" cy="623977"/>
          </a:xfrm>
        </p:grpSpPr>
        <p:sp>
          <p:nvSpPr>
            <p:cNvPr id="176" name="TextBox 175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0</a:t>
              </a:r>
            </a:p>
          </p:txBody>
        </p:sp>
        <p:cxnSp>
          <p:nvCxnSpPr>
            <p:cNvPr id="177" name="Straight Arrow Connector 176"/>
            <p:cNvCxnSpPr>
              <a:stCxn id="176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7751440" y="4700062"/>
            <a:ext cx="583797" cy="623977"/>
            <a:chOff x="1195971" y="4307840"/>
            <a:chExt cx="583797" cy="623977"/>
          </a:xfrm>
        </p:grpSpPr>
        <p:sp>
          <p:nvSpPr>
            <p:cNvPr id="170" name="TextBox 16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8</a:t>
              </a:r>
            </a:p>
          </p:txBody>
        </p:sp>
        <p:cxnSp>
          <p:nvCxnSpPr>
            <p:cNvPr id="171" name="Straight Arrow Connector 170"/>
            <p:cNvCxnSpPr>
              <a:stCxn id="17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8" name="Group 177"/>
          <p:cNvGrpSpPr/>
          <p:nvPr/>
        </p:nvGrpSpPr>
        <p:grpSpPr>
          <a:xfrm>
            <a:off x="7520525" y="4698498"/>
            <a:ext cx="583797" cy="623977"/>
            <a:chOff x="1195971" y="4307840"/>
            <a:chExt cx="583797" cy="623977"/>
          </a:xfrm>
        </p:grpSpPr>
        <p:sp>
          <p:nvSpPr>
            <p:cNvPr id="179" name="TextBox 17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7</a:t>
              </a:r>
            </a:p>
          </p:txBody>
        </p:sp>
        <p:cxnSp>
          <p:nvCxnSpPr>
            <p:cNvPr id="180" name="Straight Arrow Connector 179"/>
            <p:cNvCxnSpPr>
              <a:stCxn id="17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82" name="Content Placeholder 2"/>
          <p:cNvSpPr txBox="1">
            <a:spLocks/>
          </p:cNvSpPr>
          <p:nvPr/>
        </p:nvSpPr>
        <p:spPr bwMode="auto">
          <a:xfrm>
            <a:off x="1007706" y="5524375"/>
            <a:ext cx="9226485" cy="66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528638" lvl="1" indent="-342900"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Most of the modern ISAs are little-endian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E3D345-6CBC-41F1-AB3E-9B874C0202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99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56"/>
    </mc:Choice>
    <mc:Fallback xmlns="">
      <p:transition spd="slow" advTm="8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8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72" grpId="0"/>
      <p:bldP spid="73" grpId="0"/>
      <p:bldP spid="123" grpId="0" animBg="1"/>
      <p:bldP spid="124" grpId="0" animBg="1"/>
      <p:bldP spid="31" grpId="0"/>
      <p:bldP spid="32" grpId="0"/>
      <p:bldP spid="152" grpId="0"/>
      <p:bldP spid="153" grpId="0"/>
      <p:bldP spid="167" grpId="0"/>
      <p:bldP spid="168" grpId="0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1: Application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general tasks: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money accounting, text editing, music/video encoding, games etc.</a:t>
            </a:r>
          </a:p>
          <a:p>
            <a:endParaRPr lang="ru-RU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2290918"/>
            <a:ext cx="5633885" cy="38703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1992677" y="1908967"/>
            <a:ext cx="693374" cy="326129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Excel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2816942" y="1915692"/>
            <a:ext cx="1172298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err="1">
                <a:latin typeface="+mj-lt"/>
                <a:cs typeface="Arial" pitchFamily="34" charset="0"/>
              </a:rPr>
              <a:t>Overwatch</a:t>
            </a:r>
            <a:endParaRPr lang="en-US" sz="1400" dirty="0">
              <a:latin typeface="+mj-lt"/>
              <a:cs typeface="Arial" pitchFamily="34" charset="0"/>
            </a:endParaRPr>
          </a:p>
        </p:txBody>
      </p:sp>
      <p:sp>
        <p:nvSpPr>
          <p:cNvPr id="58" name="Rounded Rectangle 57"/>
          <p:cNvSpPr/>
          <p:nvPr/>
        </p:nvSpPr>
        <p:spPr bwMode="auto">
          <a:xfrm>
            <a:off x="4081073" y="1915692"/>
            <a:ext cx="124473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Photoshop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D7A5D4-2D92-4E1F-BEE7-5956C76E8C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33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794"/>
    </mc:Choice>
    <mc:Fallback xmlns="">
      <p:transition spd="slow" advTm="111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build="p"/>
      <p:bldP spid="55" grpId="0" animBg="1"/>
      <p:bldP spid="56" grpId="0" animBg="1"/>
      <p:bldP spid="57" grpId="0" animBg="1"/>
      <p:bldP spid="58" grpId="0" animBg="1"/>
    </p:bld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/>
                <a:r>
                  <a:rPr lang="en-US" sz="3200" dirty="0">
                    <a:solidFill>
                      <a:schemeClr val="accent1"/>
                    </a:solidFill>
                  </a:rPr>
                  <a:t>Registers</a:t>
                </a:r>
                <a:r>
                  <a:rPr lang="en-US" sz="3200" dirty="0"/>
                  <a:t> are fast, but small </a:t>
                </a:r>
                <a:r>
                  <a:rPr lang="en-US" sz="3200" dirty="0">
                    <a:solidFill>
                      <a:schemeClr val="bg2">
                        <a:lumMod val="75000"/>
                      </a:schemeClr>
                    </a:solidFill>
                  </a:rPr>
                  <a:t>(vs. memory) </a:t>
                </a:r>
                <a:r>
                  <a:rPr lang="en-US" sz="3200" dirty="0"/>
                  <a:t>data cells</a:t>
                </a:r>
              </a:p>
              <a:p>
                <a:pPr marL="757238" lvl="2" indent="-342900"/>
                <a:r>
                  <a:rPr lang="en-US" sz="2400" dirty="0"/>
                  <a:t>A great amount of registers are included into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(fully controlled by a programmer)</a:t>
                </a:r>
                <a:r>
                  <a:rPr lang="en-US" sz="2400" dirty="0"/>
                  <a:t>:</a:t>
                </a:r>
              </a:p>
              <a:p>
                <a:pPr marL="1104900" lvl="4" indent="-342900"/>
                <a:r>
                  <a:rPr lang="en-US" sz="2000" dirty="0"/>
                  <a:t>Program counter (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PC</a:t>
                </a:r>
                <a:r>
                  <a:rPr lang="en-US" sz="2000" dirty="0"/>
                  <a:t>) stores the address of the currently executed instruction</a:t>
                </a:r>
              </a:p>
              <a:p>
                <a:pPr marL="1104900" lvl="4" indent="-342900"/>
                <a:r>
                  <a:rPr lang="en-US" sz="2000" dirty="0"/>
                  <a:t>General Purpose Registers (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GPR</a:t>
                </a:r>
                <a:r>
                  <a:rPr lang="en-US" sz="2000" dirty="0"/>
                  <a:t>) is used to store intermediate calculations.</a:t>
                </a:r>
              </a:p>
              <a:p>
                <a:pPr marL="1104900" lvl="4" indent="-342900"/>
                <a:r>
                  <a:rPr lang="en-US" sz="2000" dirty="0"/>
                  <a:t>There are many examples of other registers </a:t>
                </a: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(Flags, Control Registers, etc.)</a:t>
                </a:r>
              </a:p>
              <a:p>
                <a:pPr marL="757238" lvl="2" indent="-342900"/>
                <a:r>
                  <a:rPr lang="en-US" sz="2400" dirty="0"/>
                  <a:t>The GPR can be thought as an array of elements indexed by numbers of registers encoded in instructions.</a:t>
                </a:r>
              </a:p>
              <a:p>
                <a:pPr marL="757238" lvl="2" indent="-342900"/>
                <a:r>
                  <a:rPr lang="en-US" sz="2400" dirty="0"/>
                  <a:t>In general, the maximum number of the GRP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, where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 is the maximal number of bits that can be encoded in a instruction as a register number.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333" t="-3097" b="-10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30</a:t>
            </a:fld>
            <a:endParaRPr lang="ru-RU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905C002-7145-4B5D-A4AA-4A1BE1D3E8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2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93"/>
    </mc:Choice>
    <mc:Fallback xmlns="">
      <p:transition spd="slow" advTm="144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RISC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025"/>
            <a:ext cx="11112500" cy="4575175"/>
          </a:xfrm>
        </p:spPr>
        <p:txBody>
          <a:bodyPr>
            <a:noAutofit/>
          </a:bodyPr>
          <a:lstStyle/>
          <a:p>
            <a:pPr marL="342900" indent="-342900"/>
            <a:r>
              <a:rPr lang="en-US" sz="2400" b="1" dirty="0"/>
              <a:t>Move: </a:t>
            </a:r>
            <a:r>
              <a:rPr lang="en-US" sz="2400" dirty="0"/>
              <a:t>set a register to constant value or value of other register</a:t>
            </a:r>
          </a:p>
          <a:p>
            <a:pPr marL="342900" indent="-342900"/>
            <a:r>
              <a:rPr lang="en-US" sz="2400" b="1" dirty="0"/>
              <a:t>Load:</a:t>
            </a:r>
            <a:r>
              <a:rPr lang="en-US" sz="2400" dirty="0"/>
              <a:t> move a value from memory/IO to register</a:t>
            </a:r>
          </a:p>
          <a:p>
            <a:pPr marL="342900" indent="-342900"/>
            <a:r>
              <a:rPr lang="en-US" sz="2400" b="1" dirty="0"/>
              <a:t>Store:</a:t>
            </a:r>
            <a:r>
              <a:rPr lang="en-US" sz="2400" dirty="0"/>
              <a:t> move a value from register to memory/IO</a:t>
            </a:r>
            <a:endParaRPr lang="en-US" sz="2400" dirty="0">
              <a:solidFill>
                <a:schemeClr val="bg2"/>
              </a:solidFill>
            </a:endParaRPr>
          </a:p>
          <a:p>
            <a:pPr marL="342900" indent="-342900"/>
            <a:r>
              <a:rPr lang="en-US" sz="2400" b="1" dirty="0"/>
              <a:t>Arithmetic: </a:t>
            </a:r>
            <a:r>
              <a:rPr lang="en-US" sz="2400" dirty="0"/>
              <a:t>addition, subtraction, multiplication, division</a:t>
            </a:r>
          </a:p>
          <a:p>
            <a:pPr marL="342900" indent="-342900"/>
            <a:r>
              <a:rPr lang="en-US" sz="2400" b="1" dirty="0"/>
              <a:t>Logic:</a:t>
            </a:r>
            <a:r>
              <a:rPr lang="en-US" sz="2400" dirty="0"/>
              <a:t> conjunction, disjunction, negation, exclusive disjunction</a:t>
            </a:r>
          </a:p>
          <a:p>
            <a:pPr marL="342900" indent="-342900"/>
            <a:r>
              <a:rPr lang="en-US" sz="2400" b="1" dirty="0"/>
              <a:t>Comparison: </a:t>
            </a:r>
            <a:r>
              <a:rPr lang="en-US" sz="2400" dirty="0"/>
              <a:t>equal, not equal, less, greater, less than etc.</a:t>
            </a:r>
          </a:p>
          <a:p>
            <a:pPr marL="342900" indent="-342900"/>
            <a:r>
              <a:rPr lang="en-US" sz="2400" b="1" dirty="0"/>
              <a:t>Direct unconditional branch: </a:t>
            </a:r>
            <a:r>
              <a:rPr lang="en-US" sz="2400" dirty="0"/>
              <a:t>jump directly to some code</a:t>
            </a:r>
          </a:p>
          <a:p>
            <a:pPr marL="342900" indent="-342900"/>
            <a:r>
              <a:rPr lang="en-US" sz="2400" b="1" dirty="0"/>
              <a:t>Direct conditional branch: </a:t>
            </a:r>
            <a:r>
              <a:rPr lang="en-US" sz="2400" dirty="0"/>
              <a:t>jump to some code conditionally (if/then)</a:t>
            </a:r>
          </a:p>
          <a:p>
            <a:pPr marL="342900" indent="-342900"/>
            <a:r>
              <a:rPr lang="en-US" sz="2400" b="1" dirty="0"/>
              <a:t>Indirect branch: </a:t>
            </a:r>
            <a:r>
              <a:rPr lang="en-US" sz="2400" dirty="0"/>
              <a:t>read address from register and jump to it (switch/case, returns)</a:t>
            </a:r>
          </a:p>
          <a:p>
            <a:pPr marL="342900" indent="-342900"/>
            <a:r>
              <a:rPr lang="en-US" sz="2400" b="1" dirty="0"/>
              <a:t>System calls: </a:t>
            </a:r>
            <a:r>
              <a:rPr lang="en-US" sz="2400" dirty="0"/>
              <a:t>call for resource managements by OS</a:t>
            </a:r>
            <a:endParaRPr lang="en-US" sz="2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31</a:t>
            </a:fld>
            <a:endParaRPr lang="ru-RU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470B196-133B-41DA-8B99-519A6CF087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96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40"/>
    </mc:Choice>
    <mc:Fallback xmlns="">
      <p:transition spd="slow" advTm="264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What a 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defines: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Data Formats: bit width, endianness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Registers and memory organization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Instructions — ‘rules’ to change registers and memory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Interrupts, exceptions, system calls, and traps.</a:t>
            </a:r>
          </a:p>
          <a:p>
            <a:pPr marL="300038" lvl="1" indent="-342900">
              <a:lnSpc>
                <a:spcPct val="125000"/>
              </a:lnSpc>
            </a:pPr>
            <a:r>
              <a:rPr lang="en-US" dirty="0"/>
              <a:t>But what does </a:t>
            </a:r>
            <a:r>
              <a:rPr lang="en-US" dirty="0" err="1">
                <a:solidFill>
                  <a:schemeClr val="accent1"/>
                </a:solidFill>
              </a:rPr>
              <a:t>uArch</a:t>
            </a:r>
            <a:r>
              <a:rPr lang="en-US" dirty="0"/>
              <a:t> define?</a:t>
            </a:r>
          </a:p>
          <a:p>
            <a:pPr marL="757238" lvl="2" indent="-342900">
              <a:lnSpc>
                <a:spcPct val="125000"/>
              </a:lnSpc>
            </a:pPr>
            <a:r>
              <a:rPr lang="en-US" dirty="0"/>
              <a:t>We’ll discuss it as soon as we look to the lower CS levels — gates, circuits, physics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32</a:t>
            </a:fld>
            <a:endParaRPr lang="ru-RU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B0A8B20-D20B-4C8A-A7D4-59E573581C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925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70"/>
    </mc:Choice>
    <mc:Fallback xmlns="">
      <p:transition spd="slow" advTm="47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and copyright by:</a:t>
            </a:r>
          </a:p>
          <a:p>
            <a:pPr marL="574675" indent="-342900"/>
            <a:r>
              <a:rPr lang="en-US" dirty="0" err="1">
                <a:hlinkClick r:id="rId2"/>
              </a:rPr>
              <a:t>Krste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Asanovic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(MIT/UCB), </a:t>
            </a:r>
            <a:r>
              <a:rPr lang="en-US" dirty="0">
                <a:hlinkClick r:id="rId3"/>
              </a:rPr>
              <a:t>CS152-L1</a:t>
            </a:r>
            <a:endParaRPr lang="en-US" dirty="0"/>
          </a:p>
          <a:p>
            <a:pPr marL="574675" indent="-342900"/>
            <a:r>
              <a:rPr lang="en-US" dirty="0">
                <a:hlinkClick r:id="rId4"/>
              </a:rPr>
              <a:t>David M. </a:t>
            </a:r>
            <a:r>
              <a:rPr lang="en-US" dirty="0" err="1">
                <a:hlinkClick r:id="rId4"/>
              </a:rPr>
              <a:t>Koppelman</a:t>
            </a:r>
            <a:r>
              <a:rPr lang="en-US" dirty="0"/>
              <a:t> (LSU), </a:t>
            </a:r>
            <a:r>
              <a:rPr lang="en-US" dirty="0">
                <a:hlinkClick r:id="rId5"/>
              </a:rPr>
              <a:t>EE4720-L1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814218"/>
      </p:ext>
    </p:extLst>
  </p:cSld>
  <p:clrMapOvr>
    <a:masterClrMapping/>
  </p:clrMapOvr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hlinkClick r:id="rId2"/>
              </a:rPr>
              <a:t>Computer Organization and Design: The Hardware/Software Interface, Patterson D.A., Hennessy J.L., 3rd Edition</a:t>
            </a:r>
            <a:r>
              <a:rPr lang="en-US" i="1" dirty="0"/>
              <a:t> (</a:t>
            </a:r>
            <a:r>
              <a:rPr lang="en-US" i="1" dirty="0" err="1"/>
              <a:t>Eng</a:t>
            </a:r>
            <a:r>
              <a:rPr lang="en-US" i="1" dirty="0"/>
              <a:t>)</a:t>
            </a:r>
            <a:r>
              <a:rPr lang="en-US" dirty="0"/>
              <a:t> — the main book for this course. It contains all that you need to know about the computer architecture and MIPS ISA.</a:t>
            </a:r>
          </a:p>
          <a:p>
            <a:r>
              <a:rPr lang="en-US" i="1" dirty="0">
                <a:hlinkClick r:id="rId3"/>
              </a:rPr>
              <a:t>Computer Architecture: A Quantitative Approach, Hennessy J.L., Patterson D.A., 4th Edition</a:t>
            </a:r>
            <a:r>
              <a:rPr lang="en-US" dirty="0"/>
              <a:t> — the classic book about state-of-the-art high-performance computing microarchitectures.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542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14602"/>
            <a:ext cx="8229600" cy="136207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1603" y="6553200"/>
            <a:ext cx="554567" cy="304800"/>
          </a:xfrm>
        </p:spPr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473892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2: Algorithms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High-level math methods to perform the task: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quick sort, search in graphs, compression,  signal encoding etc.</a:t>
            </a:r>
            <a:endParaRPr lang="ru-RU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  <a:p>
            <a:endParaRPr lang="ru-RU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4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2781858"/>
            <a:ext cx="5633885" cy="337938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1942129" y="2358173"/>
            <a:ext cx="693374" cy="326129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JPEG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2746520" y="2370373"/>
            <a:ext cx="81908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LZ77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676463" y="2375337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Dijkstra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542309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591789" y="2375853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FFT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0444BC-2776-4491-A4D0-8B7E90B780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198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07"/>
    </mc:Choice>
    <mc:Fallback xmlns="">
      <p:transition spd="slow" advTm="64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3: Programming language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Representation of algorithms in formal languages that can be translated to “machine language”</a:t>
            </a:r>
            <a:endParaRPr lang="ru-RU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5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3228991"/>
            <a:ext cx="5633885" cy="2910402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846204" y="2832578"/>
            <a:ext cx="81908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C++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720255" y="2832577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Java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100900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579689" y="2832577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Python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0603B9-75A3-445E-9C86-B20A2E673C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18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47"/>
    </mc:Choice>
    <mc:Fallback xmlns="">
      <p:transition spd="slow" advTm="150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4: Operating system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Manages computer resources and provides common interface for user programs</a:t>
            </a:r>
            <a:endParaRPr lang="ru-RU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6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3695687"/>
            <a:ext cx="5633885" cy="244370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695202" y="3309057"/>
            <a:ext cx="81908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Linux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569253" y="3309056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FreeBSD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147570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28687" y="3309056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Windows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AC52F1-5E1C-4395-9A48-48EBFC51FC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0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52"/>
    </mc:Choice>
    <mc:Fallback xmlns="">
      <p:transition spd="slow" advTm="9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5: Instruction Set Architecture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Definition of “machine language” (commands) and available hardware structures/mechanisms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7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4181947"/>
            <a:ext cx="5633885" cy="1957445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3246933" y="3775752"/>
            <a:ext cx="53455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x86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860678" y="3775751"/>
            <a:ext cx="549741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MIPS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194239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89605" y="3775751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RISC-V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496728-DDE5-4B1A-8854-47665621F0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0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558"/>
    </mc:Choice>
    <mc:Fallback xmlns="">
      <p:transition spd="slow" advTm="417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6: Microarchitecture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High-level definition of hardware structures and operations: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caches, buses, registers, pipeline, etc.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8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4629080"/>
            <a:ext cx="5633885" cy="1510312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804177" y="4244119"/>
            <a:ext cx="741053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Core™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624415" y="4244119"/>
            <a:ext cx="90821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Pentium®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2389531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611816" y="4244119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Atom®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78F29D-1AFE-4E80-93CA-B5C19AB294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752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246"/>
    </mc:Choice>
    <mc:Fallback xmlns="">
      <p:transition spd="slow" advTm="30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6: Gates/RTL</a:t>
            </a:r>
            <a:endParaRPr lang="ru-RU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Detailed definition of hardware: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floor plan, wires, signal distribution,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etc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16.09.2019</a:t>
            </a:r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MIPT-V 2019</a:t>
            </a:r>
            <a:endParaRPr lang="ru-RU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06F50-065C-4058-9F2A-8D437AC01EA6}" type="slidenum">
              <a:rPr lang="ru-RU" smtClean="0"/>
              <a:t>9</a:t>
            </a:fld>
            <a:endParaRPr lang="ru-RU"/>
          </a:p>
        </p:txBody>
      </p:sp>
      <p:sp>
        <p:nvSpPr>
          <p:cNvPr id="46" name="Rounded Rectangle 45"/>
          <p:cNvSpPr/>
          <p:nvPr/>
        </p:nvSpPr>
        <p:spPr bwMode="auto">
          <a:xfrm>
            <a:off x="390525" y="184846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390525" y="231516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48" name="Rounded Rectangle 47"/>
          <p:cNvSpPr/>
          <p:nvPr/>
        </p:nvSpPr>
        <p:spPr bwMode="auto">
          <a:xfrm>
            <a:off x="390525" y="2781859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390525" y="3248555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90525" y="3715252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390525" y="4181948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390525" y="4648644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Gates/Register-Transfer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390525" y="5115341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54" name="Rounded Rectangle 53"/>
          <p:cNvSpPr/>
          <p:nvPr/>
        </p:nvSpPr>
        <p:spPr bwMode="auto">
          <a:xfrm>
            <a:off x="390525" y="5582036"/>
            <a:ext cx="5067472" cy="447132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0" y="5095776"/>
            <a:ext cx="5633885" cy="104361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2789351" y="4715036"/>
            <a:ext cx="741053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Latches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3609589" y="4715036"/>
            <a:ext cx="908216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Flip-flop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69157" y="1772852"/>
            <a:ext cx="5633885" cy="2875791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ru-RU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608395" y="4715060"/>
            <a:ext cx="804469" cy="326130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latin typeface="+mj-lt"/>
                <a:cs typeface="Arial" pitchFamily="34" charset="0"/>
              </a:rPr>
              <a:t>Gate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B59C74-06CC-4D1A-B81E-381653349D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75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89"/>
    </mc:Choice>
    <mc:Fallback xmlns="">
      <p:transition spd="slow" advTm="86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5" grpId="0" animBg="1"/>
      <p:bldP spid="57" grpId="0" animBg="1"/>
      <p:bldP spid="58" grpId="0" animBg="1"/>
      <p:bldP spid="22" grpId="0" animBg="1"/>
      <p:bldP spid="23" grpId="0" animBg="1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9.3|18.5|34|27.3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3.5|4.9|2.3|8.2|8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0.6|38.7|37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1.1|25.2|30.3|16.9|2.2|2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5.8|51|48.2|30.5|7.2|44.3|4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|12.3|76.7|36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6|16.8|7.6|4.3|7.2|11.6|22.7|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8.4|16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1.4|33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3.8|7.5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46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0.4|0.4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4|18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4|19.2|9.5|5.4|1.6|16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0.4|6.7|16.4|7.9|43.2|4.8|17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1.7|0.9|1.8|0.5|2|7.4|1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8|1.1|0.5|0.2|0.1|0.3|1.2|20.3|0.7|0.5|0.6|1.1|4|20.8|3.2|2.9|14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52.2|26.2|27|20.3|2.6|5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|13.7|0.3|7.3|0.2|6.6|0.3|0.3|0.9|189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1892</Words>
  <Application>Microsoft Office PowerPoint</Application>
  <PresentationFormat>Widescreen</PresentationFormat>
  <Paragraphs>505</Paragraphs>
  <Slides>35</Slides>
  <Notes>11</Notes>
  <HiddenSlides>0</HiddenSlides>
  <MMClips>32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ＭＳ Ｐゴシック</vt:lpstr>
      <vt:lpstr>Arial</vt:lpstr>
      <vt:lpstr>Calibri</vt:lpstr>
      <vt:lpstr>Calibri Light</vt:lpstr>
      <vt:lpstr>Cambria Math</vt:lpstr>
      <vt:lpstr>Consolas</vt:lpstr>
      <vt:lpstr>Neo Sans Intel</vt:lpstr>
      <vt:lpstr>Office Theme</vt:lpstr>
      <vt:lpstr>Layers of Computer Architecture. ISA and uArch</vt:lpstr>
      <vt:lpstr>What is this course about?</vt:lpstr>
      <vt:lpstr>Layer 1: Application</vt:lpstr>
      <vt:lpstr>Layer 2: Algorithms</vt:lpstr>
      <vt:lpstr>Layer 3: Programming language</vt:lpstr>
      <vt:lpstr>Layer 4: Operating system</vt:lpstr>
      <vt:lpstr>Layer 5: Instruction Set Architecture</vt:lpstr>
      <vt:lpstr>Layer 6: Microarchitecture</vt:lpstr>
      <vt:lpstr>Layer 6: Gates/RTL</vt:lpstr>
      <vt:lpstr>Layer 7: Circuits</vt:lpstr>
      <vt:lpstr>Layer 8: Physics</vt:lpstr>
      <vt:lpstr>Layers of Abstraction</vt:lpstr>
      <vt:lpstr>Course focus</vt:lpstr>
      <vt:lpstr>Performance, Power, Cost</vt:lpstr>
      <vt:lpstr>Basic Design Tradeoffs</vt:lpstr>
      <vt:lpstr>Performance</vt:lpstr>
      <vt:lpstr>Increasing Performance</vt:lpstr>
      <vt:lpstr>Power</vt:lpstr>
      <vt:lpstr>Cost</vt:lpstr>
      <vt:lpstr>ISA and uArch</vt:lpstr>
      <vt:lpstr>ISA and uArch</vt:lpstr>
      <vt:lpstr>ISA and uArch</vt:lpstr>
      <vt:lpstr>Example: MIPS</vt:lpstr>
      <vt:lpstr>Example: RISC-V</vt:lpstr>
      <vt:lpstr>Example: IA-32 and x86-64</vt:lpstr>
      <vt:lpstr>Data Formats</vt:lpstr>
      <vt:lpstr>Memory addressing </vt:lpstr>
      <vt:lpstr>Big and Little Endian</vt:lpstr>
      <vt:lpstr>Big and Little Endian</vt:lpstr>
      <vt:lpstr>Registers</vt:lpstr>
      <vt:lpstr>Basic RISC operations</vt:lpstr>
      <vt:lpstr>Summary</vt:lpstr>
      <vt:lpstr>Acknowledgements</vt:lpstr>
      <vt:lpstr>Literature</vt:lpstr>
      <vt:lpstr>Thank You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Kryukov, Pavel I</dc:creator>
  <cp:keywords>CTPClassification=CTP_NT</cp:keywords>
  <cp:lastModifiedBy>Пользователь Windows</cp:lastModifiedBy>
  <cp:revision>105</cp:revision>
  <dcterms:created xsi:type="dcterms:W3CDTF">2018-09-18T18:10:21Z</dcterms:created>
  <dcterms:modified xsi:type="dcterms:W3CDTF">2019-10-13T09:43:43Z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8293c21f-d6d4-45fb-9d81-dab2775fcf3e</vt:lpwstr>
  </property>
  <property fmtid="{D5CDD505-2E9C-101B-9397-08002B2CF9AE}" pid="3" name="CTP_TimeStamp">
    <vt:lpwstr>2019-09-21 20:11:47Z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